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sldIdLst>
    <p:sldId id="256" r:id="rId2"/>
    <p:sldId id="257" r:id="rId3"/>
    <p:sldId id="258" r:id="rId4"/>
    <p:sldId id="259" r:id="rId5"/>
    <p:sldId id="260" r:id="rId6"/>
    <p:sldId id="262" r:id="rId7"/>
    <p:sldId id="263" r:id="rId8"/>
    <p:sldId id="264" r:id="rId9"/>
    <p:sldId id="270" r:id="rId10"/>
    <p:sldId id="265" r:id="rId11"/>
    <p:sldId id="272" r:id="rId12"/>
    <p:sldId id="273" r:id="rId13"/>
    <p:sldId id="266" r:id="rId14"/>
    <p:sldId id="267" r:id="rId15"/>
    <p:sldId id="268" r:id="rId16"/>
    <p:sldId id="271" r:id="rId17"/>
    <p:sldId id="269" r:id="rId18"/>
    <p:sldId id="274" r:id="rId19"/>
    <p:sldId id="284" r:id="rId20"/>
    <p:sldId id="275" r:id="rId21"/>
    <p:sldId id="276" r:id="rId22"/>
    <p:sldId id="287" r:id="rId23"/>
    <p:sldId id="277" r:id="rId24"/>
    <p:sldId id="285" r:id="rId25"/>
    <p:sldId id="278" r:id="rId26"/>
    <p:sldId id="288" r:id="rId27"/>
    <p:sldId id="279" r:id="rId28"/>
    <p:sldId id="286" r:id="rId29"/>
    <p:sldId id="289" r:id="rId30"/>
    <p:sldId id="280" r:id="rId31"/>
    <p:sldId id="281" r:id="rId32"/>
    <p:sldId id="282" r:id="rId33"/>
    <p:sldId id="28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60"/>
    <p:restoredTop sz="94680"/>
  </p:normalViewPr>
  <p:slideViewPr>
    <p:cSldViewPr snapToGrid="0">
      <p:cViewPr>
        <p:scale>
          <a:sx n="126" d="100"/>
          <a:sy n="126" d="100"/>
        </p:scale>
        <p:origin x="1096"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A15FFB-EC37-4C32-8301-E93A6AF00EED}"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AA697AEF-7432-4012-AE2C-F14C0741A331}">
      <dgm:prSet/>
      <dgm:spPr/>
      <dgm:t>
        <a:bodyPr/>
        <a:lstStyle/>
        <a:p>
          <a:r>
            <a:rPr lang="en-GB" baseline="0"/>
            <a:t>Update the schedule generator away from a static generation approach to an event/notification-based system.</a:t>
          </a:r>
          <a:endParaRPr lang="en-US"/>
        </a:p>
      </dgm:t>
    </dgm:pt>
    <dgm:pt modelId="{C6EAC6DF-D4A7-4935-A6E0-C557D93A4F50}" type="parTrans" cxnId="{E6233BC1-F6FC-4A43-9838-589D86AA6213}">
      <dgm:prSet/>
      <dgm:spPr/>
      <dgm:t>
        <a:bodyPr/>
        <a:lstStyle/>
        <a:p>
          <a:endParaRPr lang="en-US"/>
        </a:p>
      </dgm:t>
    </dgm:pt>
    <dgm:pt modelId="{9923D8B8-8B40-46D3-B58C-BD7347B6C433}" type="sibTrans" cxnId="{E6233BC1-F6FC-4A43-9838-589D86AA6213}">
      <dgm:prSet phldrT="1" phldr="0"/>
      <dgm:spPr/>
      <dgm:t>
        <a:bodyPr/>
        <a:lstStyle/>
        <a:p>
          <a:r>
            <a:rPr lang="en-US"/>
            <a:t>1</a:t>
          </a:r>
        </a:p>
      </dgm:t>
    </dgm:pt>
    <dgm:pt modelId="{767F329A-7C2E-4340-9BAF-087EF4AB5395}">
      <dgm:prSet/>
      <dgm:spPr/>
      <dgm:t>
        <a:bodyPr/>
        <a:lstStyle/>
        <a:p>
          <a:r>
            <a:rPr lang="en-GB" baseline="0" dirty="0"/>
            <a:t>Have schedule data for partners be as up to date as possible.</a:t>
          </a:r>
          <a:endParaRPr lang="en-US" dirty="0"/>
        </a:p>
      </dgm:t>
    </dgm:pt>
    <dgm:pt modelId="{24FB30CB-FE8B-47A8-AE8F-D703D4F1F4E2}" type="parTrans" cxnId="{4109D188-52B4-4E7B-99BE-6F38DE9D0DF1}">
      <dgm:prSet/>
      <dgm:spPr/>
      <dgm:t>
        <a:bodyPr/>
        <a:lstStyle/>
        <a:p>
          <a:endParaRPr lang="en-US"/>
        </a:p>
      </dgm:t>
    </dgm:pt>
    <dgm:pt modelId="{B10B00A0-E5B6-4F2F-8675-2854CBB39380}" type="sibTrans" cxnId="{4109D188-52B4-4E7B-99BE-6F38DE9D0DF1}">
      <dgm:prSet phldrT="2" phldr="0"/>
      <dgm:spPr/>
      <dgm:t>
        <a:bodyPr/>
        <a:lstStyle/>
        <a:p>
          <a:r>
            <a:rPr lang="en-US"/>
            <a:t>2</a:t>
          </a:r>
        </a:p>
      </dgm:t>
    </dgm:pt>
    <dgm:pt modelId="{7B079A2A-3268-45A2-9F62-62F4728B1C0C}">
      <dgm:prSet/>
      <dgm:spPr/>
      <dgm:t>
        <a:bodyPr/>
        <a:lstStyle/>
        <a:p>
          <a:r>
            <a:rPr lang="en-GB" baseline="0" dirty="0"/>
            <a:t>Allow notifications direct to partners in future work.</a:t>
          </a:r>
          <a:endParaRPr lang="en-US" dirty="0"/>
        </a:p>
      </dgm:t>
    </dgm:pt>
    <dgm:pt modelId="{EB76711A-8E66-4CC6-9017-90DFDF3CF3FD}" type="parTrans" cxnId="{7E16FE02-CDD9-4656-91B7-03696FACD8A9}">
      <dgm:prSet/>
      <dgm:spPr/>
      <dgm:t>
        <a:bodyPr/>
        <a:lstStyle/>
        <a:p>
          <a:endParaRPr lang="en-US"/>
        </a:p>
      </dgm:t>
    </dgm:pt>
    <dgm:pt modelId="{2B352250-0C2D-4F45-BCDD-0CA462F74F90}" type="sibTrans" cxnId="{7E16FE02-CDD9-4656-91B7-03696FACD8A9}">
      <dgm:prSet phldrT="3" phldr="0"/>
      <dgm:spPr/>
      <dgm:t>
        <a:bodyPr/>
        <a:lstStyle/>
        <a:p>
          <a:r>
            <a:rPr lang="en-US"/>
            <a:t>3</a:t>
          </a:r>
        </a:p>
      </dgm:t>
    </dgm:pt>
    <dgm:pt modelId="{46C27329-CC3A-ED40-A77E-F790D0C51409}" type="pres">
      <dgm:prSet presAssocID="{7FA15FFB-EC37-4C32-8301-E93A6AF00EED}" presName="Name0" presStyleCnt="0">
        <dgm:presLayoutVars>
          <dgm:animLvl val="lvl"/>
          <dgm:resizeHandles val="exact"/>
        </dgm:presLayoutVars>
      </dgm:prSet>
      <dgm:spPr/>
    </dgm:pt>
    <dgm:pt modelId="{5C6D4827-2D73-9D48-A130-D8EAF7D5D20B}" type="pres">
      <dgm:prSet presAssocID="{AA697AEF-7432-4012-AE2C-F14C0741A331}" presName="compositeNode" presStyleCnt="0">
        <dgm:presLayoutVars>
          <dgm:bulletEnabled val="1"/>
        </dgm:presLayoutVars>
      </dgm:prSet>
      <dgm:spPr/>
    </dgm:pt>
    <dgm:pt modelId="{CD2EF76F-ED4B-C34B-80B6-228D1047C13C}" type="pres">
      <dgm:prSet presAssocID="{AA697AEF-7432-4012-AE2C-F14C0741A331}" presName="bgRect" presStyleLbl="bgAccFollowNode1" presStyleIdx="0" presStyleCnt="3"/>
      <dgm:spPr/>
    </dgm:pt>
    <dgm:pt modelId="{A44F0D6E-E4B2-7548-8302-878A85B8B8F1}" type="pres">
      <dgm:prSet presAssocID="{9923D8B8-8B40-46D3-B58C-BD7347B6C433}" presName="sibTransNodeCircle" presStyleLbl="alignNode1" presStyleIdx="0" presStyleCnt="6">
        <dgm:presLayoutVars>
          <dgm:chMax val="0"/>
          <dgm:bulletEnabled/>
        </dgm:presLayoutVars>
      </dgm:prSet>
      <dgm:spPr/>
    </dgm:pt>
    <dgm:pt modelId="{D88D34C8-B8E1-6040-9098-46030BCE8687}" type="pres">
      <dgm:prSet presAssocID="{AA697AEF-7432-4012-AE2C-F14C0741A331}" presName="bottomLine" presStyleLbl="alignNode1" presStyleIdx="1" presStyleCnt="6">
        <dgm:presLayoutVars/>
      </dgm:prSet>
      <dgm:spPr/>
    </dgm:pt>
    <dgm:pt modelId="{54E0535D-9401-4B47-AB5B-1F4F1450824F}" type="pres">
      <dgm:prSet presAssocID="{AA697AEF-7432-4012-AE2C-F14C0741A331}" presName="nodeText" presStyleLbl="bgAccFollowNode1" presStyleIdx="0" presStyleCnt="3">
        <dgm:presLayoutVars>
          <dgm:bulletEnabled val="1"/>
        </dgm:presLayoutVars>
      </dgm:prSet>
      <dgm:spPr/>
    </dgm:pt>
    <dgm:pt modelId="{426FBCBA-9F23-CA4A-8EE0-A61120EA7536}" type="pres">
      <dgm:prSet presAssocID="{9923D8B8-8B40-46D3-B58C-BD7347B6C433}" presName="sibTrans" presStyleCnt="0"/>
      <dgm:spPr/>
    </dgm:pt>
    <dgm:pt modelId="{581DA7BB-F233-044B-AA35-4156F12F567E}" type="pres">
      <dgm:prSet presAssocID="{767F329A-7C2E-4340-9BAF-087EF4AB5395}" presName="compositeNode" presStyleCnt="0">
        <dgm:presLayoutVars>
          <dgm:bulletEnabled val="1"/>
        </dgm:presLayoutVars>
      </dgm:prSet>
      <dgm:spPr/>
    </dgm:pt>
    <dgm:pt modelId="{408FBE25-67C1-0F47-BBCD-5E60475AF10F}" type="pres">
      <dgm:prSet presAssocID="{767F329A-7C2E-4340-9BAF-087EF4AB5395}" presName="bgRect" presStyleLbl="bgAccFollowNode1" presStyleIdx="1" presStyleCnt="3"/>
      <dgm:spPr/>
    </dgm:pt>
    <dgm:pt modelId="{D6E7C97F-665C-9847-BCE8-624A8AA490B6}" type="pres">
      <dgm:prSet presAssocID="{B10B00A0-E5B6-4F2F-8675-2854CBB39380}" presName="sibTransNodeCircle" presStyleLbl="alignNode1" presStyleIdx="2" presStyleCnt="6">
        <dgm:presLayoutVars>
          <dgm:chMax val="0"/>
          <dgm:bulletEnabled/>
        </dgm:presLayoutVars>
      </dgm:prSet>
      <dgm:spPr/>
    </dgm:pt>
    <dgm:pt modelId="{61D05DAD-A4A5-CE4D-ADB2-7708B973C1E7}" type="pres">
      <dgm:prSet presAssocID="{767F329A-7C2E-4340-9BAF-087EF4AB5395}" presName="bottomLine" presStyleLbl="alignNode1" presStyleIdx="3" presStyleCnt="6">
        <dgm:presLayoutVars/>
      </dgm:prSet>
      <dgm:spPr/>
    </dgm:pt>
    <dgm:pt modelId="{53802D11-1CB4-DE43-A0FA-295F8731DE04}" type="pres">
      <dgm:prSet presAssocID="{767F329A-7C2E-4340-9BAF-087EF4AB5395}" presName="nodeText" presStyleLbl="bgAccFollowNode1" presStyleIdx="1" presStyleCnt="3">
        <dgm:presLayoutVars>
          <dgm:bulletEnabled val="1"/>
        </dgm:presLayoutVars>
      </dgm:prSet>
      <dgm:spPr/>
    </dgm:pt>
    <dgm:pt modelId="{BD893110-821D-9246-8615-4BBB3E37F00A}" type="pres">
      <dgm:prSet presAssocID="{B10B00A0-E5B6-4F2F-8675-2854CBB39380}" presName="sibTrans" presStyleCnt="0"/>
      <dgm:spPr/>
    </dgm:pt>
    <dgm:pt modelId="{7E0BFE14-E85B-DA4B-A583-476936260587}" type="pres">
      <dgm:prSet presAssocID="{7B079A2A-3268-45A2-9F62-62F4728B1C0C}" presName="compositeNode" presStyleCnt="0">
        <dgm:presLayoutVars>
          <dgm:bulletEnabled val="1"/>
        </dgm:presLayoutVars>
      </dgm:prSet>
      <dgm:spPr/>
    </dgm:pt>
    <dgm:pt modelId="{0B403DCD-2A52-1046-8E12-307D0FE8FF8D}" type="pres">
      <dgm:prSet presAssocID="{7B079A2A-3268-45A2-9F62-62F4728B1C0C}" presName="bgRect" presStyleLbl="bgAccFollowNode1" presStyleIdx="2" presStyleCnt="3"/>
      <dgm:spPr/>
    </dgm:pt>
    <dgm:pt modelId="{0DE3240F-A82B-104B-86AF-E84A70D2C7C3}" type="pres">
      <dgm:prSet presAssocID="{2B352250-0C2D-4F45-BCDD-0CA462F74F90}" presName="sibTransNodeCircle" presStyleLbl="alignNode1" presStyleIdx="4" presStyleCnt="6">
        <dgm:presLayoutVars>
          <dgm:chMax val="0"/>
          <dgm:bulletEnabled/>
        </dgm:presLayoutVars>
      </dgm:prSet>
      <dgm:spPr/>
    </dgm:pt>
    <dgm:pt modelId="{2EE5D841-B727-874A-B7F8-8575BF604B9F}" type="pres">
      <dgm:prSet presAssocID="{7B079A2A-3268-45A2-9F62-62F4728B1C0C}" presName="bottomLine" presStyleLbl="alignNode1" presStyleIdx="5" presStyleCnt="6">
        <dgm:presLayoutVars/>
      </dgm:prSet>
      <dgm:spPr/>
    </dgm:pt>
    <dgm:pt modelId="{405A0145-3D45-E14F-B796-3701880F10E5}" type="pres">
      <dgm:prSet presAssocID="{7B079A2A-3268-45A2-9F62-62F4728B1C0C}" presName="nodeText" presStyleLbl="bgAccFollowNode1" presStyleIdx="2" presStyleCnt="3">
        <dgm:presLayoutVars>
          <dgm:bulletEnabled val="1"/>
        </dgm:presLayoutVars>
      </dgm:prSet>
      <dgm:spPr/>
    </dgm:pt>
  </dgm:ptLst>
  <dgm:cxnLst>
    <dgm:cxn modelId="{7E16FE02-CDD9-4656-91B7-03696FACD8A9}" srcId="{7FA15FFB-EC37-4C32-8301-E93A6AF00EED}" destId="{7B079A2A-3268-45A2-9F62-62F4728B1C0C}" srcOrd="2" destOrd="0" parTransId="{EB76711A-8E66-4CC6-9017-90DFDF3CF3FD}" sibTransId="{2B352250-0C2D-4F45-BCDD-0CA462F74F90}"/>
    <dgm:cxn modelId="{FC5C4C21-0879-9348-92B4-9A4D0A8818D5}" type="presOf" srcId="{2B352250-0C2D-4F45-BCDD-0CA462F74F90}" destId="{0DE3240F-A82B-104B-86AF-E84A70D2C7C3}" srcOrd="0" destOrd="0" presId="urn:microsoft.com/office/officeart/2016/7/layout/BasicLinearProcessNumbered"/>
    <dgm:cxn modelId="{FAEA2123-1877-C64E-AA01-B75B359BB85B}" type="presOf" srcId="{767F329A-7C2E-4340-9BAF-087EF4AB5395}" destId="{53802D11-1CB4-DE43-A0FA-295F8731DE04}" srcOrd="1" destOrd="0" presId="urn:microsoft.com/office/officeart/2016/7/layout/BasicLinearProcessNumbered"/>
    <dgm:cxn modelId="{8902D62B-C457-5249-9782-A069268378E9}" type="presOf" srcId="{767F329A-7C2E-4340-9BAF-087EF4AB5395}" destId="{408FBE25-67C1-0F47-BBCD-5E60475AF10F}" srcOrd="0" destOrd="0" presId="urn:microsoft.com/office/officeart/2016/7/layout/BasicLinearProcessNumbered"/>
    <dgm:cxn modelId="{F37DEF39-09E9-A54A-9BD3-38A9649525DD}" type="presOf" srcId="{7B079A2A-3268-45A2-9F62-62F4728B1C0C}" destId="{0B403DCD-2A52-1046-8E12-307D0FE8FF8D}" srcOrd="0" destOrd="0" presId="urn:microsoft.com/office/officeart/2016/7/layout/BasicLinearProcessNumbered"/>
    <dgm:cxn modelId="{A2368C73-0255-4948-948A-16858E7726D0}" type="presOf" srcId="{AA697AEF-7432-4012-AE2C-F14C0741A331}" destId="{CD2EF76F-ED4B-C34B-80B6-228D1047C13C}" srcOrd="0" destOrd="0" presId="urn:microsoft.com/office/officeart/2016/7/layout/BasicLinearProcessNumbered"/>
    <dgm:cxn modelId="{88C8707B-8512-6441-8263-84D6F221D14D}" type="presOf" srcId="{B10B00A0-E5B6-4F2F-8675-2854CBB39380}" destId="{D6E7C97F-665C-9847-BCE8-624A8AA490B6}" srcOrd="0" destOrd="0" presId="urn:microsoft.com/office/officeart/2016/7/layout/BasicLinearProcessNumbered"/>
    <dgm:cxn modelId="{4109D188-52B4-4E7B-99BE-6F38DE9D0DF1}" srcId="{7FA15FFB-EC37-4C32-8301-E93A6AF00EED}" destId="{767F329A-7C2E-4340-9BAF-087EF4AB5395}" srcOrd="1" destOrd="0" parTransId="{24FB30CB-FE8B-47A8-AE8F-D703D4F1F4E2}" sibTransId="{B10B00A0-E5B6-4F2F-8675-2854CBB39380}"/>
    <dgm:cxn modelId="{B0C7D4AF-5425-3E48-B27B-8E22E1C17FBC}" type="presOf" srcId="{7FA15FFB-EC37-4C32-8301-E93A6AF00EED}" destId="{46C27329-CC3A-ED40-A77E-F790D0C51409}" srcOrd="0" destOrd="0" presId="urn:microsoft.com/office/officeart/2016/7/layout/BasicLinearProcessNumbered"/>
    <dgm:cxn modelId="{ED4156BE-ADA5-AA41-A25C-5BEC298AC607}" type="presOf" srcId="{7B079A2A-3268-45A2-9F62-62F4728B1C0C}" destId="{405A0145-3D45-E14F-B796-3701880F10E5}" srcOrd="1" destOrd="0" presId="urn:microsoft.com/office/officeart/2016/7/layout/BasicLinearProcessNumbered"/>
    <dgm:cxn modelId="{E6233BC1-F6FC-4A43-9838-589D86AA6213}" srcId="{7FA15FFB-EC37-4C32-8301-E93A6AF00EED}" destId="{AA697AEF-7432-4012-AE2C-F14C0741A331}" srcOrd="0" destOrd="0" parTransId="{C6EAC6DF-D4A7-4935-A6E0-C557D93A4F50}" sibTransId="{9923D8B8-8B40-46D3-B58C-BD7347B6C433}"/>
    <dgm:cxn modelId="{03CBAAC8-88A3-734C-A242-267D52A420AD}" type="presOf" srcId="{AA697AEF-7432-4012-AE2C-F14C0741A331}" destId="{54E0535D-9401-4B47-AB5B-1F4F1450824F}" srcOrd="1" destOrd="0" presId="urn:microsoft.com/office/officeart/2016/7/layout/BasicLinearProcessNumbered"/>
    <dgm:cxn modelId="{973A4DCF-F5EF-A844-81CB-5102B515B442}" type="presOf" srcId="{9923D8B8-8B40-46D3-B58C-BD7347B6C433}" destId="{A44F0D6E-E4B2-7548-8302-878A85B8B8F1}" srcOrd="0" destOrd="0" presId="urn:microsoft.com/office/officeart/2016/7/layout/BasicLinearProcessNumbered"/>
    <dgm:cxn modelId="{402C7B1A-756D-EE44-88BA-EE0A65DD8FD1}" type="presParOf" srcId="{46C27329-CC3A-ED40-A77E-F790D0C51409}" destId="{5C6D4827-2D73-9D48-A130-D8EAF7D5D20B}" srcOrd="0" destOrd="0" presId="urn:microsoft.com/office/officeart/2016/7/layout/BasicLinearProcessNumbered"/>
    <dgm:cxn modelId="{65F55B60-2B50-C248-8F8C-114DB350FDE1}" type="presParOf" srcId="{5C6D4827-2D73-9D48-A130-D8EAF7D5D20B}" destId="{CD2EF76F-ED4B-C34B-80B6-228D1047C13C}" srcOrd="0" destOrd="0" presId="urn:microsoft.com/office/officeart/2016/7/layout/BasicLinearProcessNumbered"/>
    <dgm:cxn modelId="{5E1CF0EA-E0B7-1B4F-820E-2F989B99C3CE}" type="presParOf" srcId="{5C6D4827-2D73-9D48-A130-D8EAF7D5D20B}" destId="{A44F0D6E-E4B2-7548-8302-878A85B8B8F1}" srcOrd="1" destOrd="0" presId="urn:microsoft.com/office/officeart/2016/7/layout/BasicLinearProcessNumbered"/>
    <dgm:cxn modelId="{3602C391-25EE-9449-9A6A-01036DA9E734}" type="presParOf" srcId="{5C6D4827-2D73-9D48-A130-D8EAF7D5D20B}" destId="{D88D34C8-B8E1-6040-9098-46030BCE8687}" srcOrd="2" destOrd="0" presId="urn:microsoft.com/office/officeart/2016/7/layout/BasicLinearProcessNumbered"/>
    <dgm:cxn modelId="{60FF69ED-B973-2545-B8B6-BDB40A8A8871}" type="presParOf" srcId="{5C6D4827-2D73-9D48-A130-D8EAF7D5D20B}" destId="{54E0535D-9401-4B47-AB5B-1F4F1450824F}" srcOrd="3" destOrd="0" presId="urn:microsoft.com/office/officeart/2016/7/layout/BasicLinearProcessNumbered"/>
    <dgm:cxn modelId="{DFC337D1-5FE6-6940-B4B6-902A1FA8075D}" type="presParOf" srcId="{46C27329-CC3A-ED40-A77E-F790D0C51409}" destId="{426FBCBA-9F23-CA4A-8EE0-A61120EA7536}" srcOrd="1" destOrd="0" presId="urn:microsoft.com/office/officeart/2016/7/layout/BasicLinearProcessNumbered"/>
    <dgm:cxn modelId="{3C470086-A489-2340-9499-1FE059832A52}" type="presParOf" srcId="{46C27329-CC3A-ED40-A77E-F790D0C51409}" destId="{581DA7BB-F233-044B-AA35-4156F12F567E}" srcOrd="2" destOrd="0" presId="urn:microsoft.com/office/officeart/2016/7/layout/BasicLinearProcessNumbered"/>
    <dgm:cxn modelId="{93EC8D3D-5D40-1F48-9471-C54E5097BC56}" type="presParOf" srcId="{581DA7BB-F233-044B-AA35-4156F12F567E}" destId="{408FBE25-67C1-0F47-BBCD-5E60475AF10F}" srcOrd="0" destOrd="0" presId="urn:microsoft.com/office/officeart/2016/7/layout/BasicLinearProcessNumbered"/>
    <dgm:cxn modelId="{A797540F-C0AC-254F-87C2-7A75FE1A7433}" type="presParOf" srcId="{581DA7BB-F233-044B-AA35-4156F12F567E}" destId="{D6E7C97F-665C-9847-BCE8-624A8AA490B6}" srcOrd="1" destOrd="0" presId="urn:microsoft.com/office/officeart/2016/7/layout/BasicLinearProcessNumbered"/>
    <dgm:cxn modelId="{463F2750-C445-814F-9F8B-850772FFB2A8}" type="presParOf" srcId="{581DA7BB-F233-044B-AA35-4156F12F567E}" destId="{61D05DAD-A4A5-CE4D-ADB2-7708B973C1E7}" srcOrd="2" destOrd="0" presId="urn:microsoft.com/office/officeart/2016/7/layout/BasicLinearProcessNumbered"/>
    <dgm:cxn modelId="{5799ADB3-8C1F-1E47-8451-8D6D3B8C68A7}" type="presParOf" srcId="{581DA7BB-F233-044B-AA35-4156F12F567E}" destId="{53802D11-1CB4-DE43-A0FA-295F8731DE04}" srcOrd="3" destOrd="0" presId="urn:microsoft.com/office/officeart/2016/7/layout/BasicLinearProcessNumbered"/>
    <dgm:cxn modelId="{4ADA133F-9A69-E049-A0C8-36F8B81073F3}" type="presParOf" srcId="{46C27329-CC3A-ED40-A77E-F790D0C51409}" destId="{BD893110-821D-9246-8615-4BBB3E37F00A}" srcOrd="3" destOrd="0" presId="urn:microsoft.com/office/officeart/2016/7/layout/BasicLinearProcessNumbered"/>
    <dgm:cxn modelId="{8BF4D646-0BED-5A49-B51C-CC403EEAEA82}" type="presParOf" srcId="{46C27329-CC3A-ED40-A77E-F790D0C51409}" destId="{7E0BFE14-E85B-DA4B-A583-476936260587}" srcOrd="4" destOrd="0" presId="urn:microsoft.com/office/officeart/2016/7/layout/BasicLinearProcessNumbered"/>
    <dgm:cxn modelId="{625C81F6-AABD-E743-ABC9-A1BDA3DBEAB0}" type="presParOf" srcId="{7E0BFE14-E85B-DA4B-A583-476936260587}" destId="{0B403DCD-2A52-1046-8E12-307D0FE8FF8D}" srcOrd="0" destOrd="0" presId="urn:microsoft.com/office/officeart/2016/7/layout/BasicLinearProcessNumbered"/>
    <dgm:cxn modelId="{1966D219-4A03-AF4D-B998-A3F580C58407}" type="presParOf" srcId="{7E0BFE14-E85B-DA4B-A583-476936260587}" destId="{0DE3240F-A82B-104B-86AF-E84A70D2C7C3}" srcOrd="1" destOrd="0" presId="urn:microsoft.com/office/officeart/2016/7/layout/BasicLinearProcessNumbered"/>
    <dgm:cxn modelId="{34FCEAF7-2887-574F-B9EB-27F32C3C5003}" type="presParOf" srcId="{7E0BFE14-E85B-DA4B-A583-476936260587}" destId="{2EE5D841-B727-874A-B7F8-8575BF604B9F}" srcOrd="2" destOrd="0" presId="urn:microsoft.com/office/officeart/2016/7/layout/BasicLinearProcessNumbered"/>
    <dgm:cxn modelId="{C7F47002-7B6F-E542-AA2A-8A0DE4CE18FC}" type="presParOf" srcId="{7E0BFE14-E85B-DA4B-A583-476936260587}" destId="{405A0145-3D45-E14F-B796-3701880F10E5}"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2EF76F-ED4B-C34B-80B6-228D1047C13C}">
      <dsp:nvSpPr>
        <dsp:cNvPr id="0" name=""/>
        <dsp:cNvSpPr/>
      </dsp:nvSpPr>
      <dsp:spPr>
        <a:xfrm>
          <a:off x="0" y="0"/>
          <a:ext cx="3000374" cy="3581400"/>
        </a:xfrm>
        <a:prstGeom prst="rect">
          <a:avLst/>
        </a:prstGeom>
        <a:solidFill>
          <a:schemeClr val="accent2">
            <a:tint val="40000"/>
            <a:alpha val="90000"/>
            <a:hueOff val="0"/>
            <a:satOff val="0"/>
            <a:lumOff val="0"/>
            <a:alphaOff val="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3921" tIns="330200" rIns="233921" bIns="330200" numCol="1" spcCol="1270" anchor="t" anchorCtr="0">
          <a:noAutofit/>
        </a:bodyPr>
        <a:lstStyle/>
        <a:p>
          <a:pPr marL="0" lvl="0" indent="0" algn="l" defTabSz="844550">
            <a:lnSpc>
              <a:spcPct val="90000"/>
            </a:lnSpc>
            <a:spcBef>
              <a:spcPct val="0"/>
            </a:spcBef>
            <a:spcAft>
              <a:spcPct val="35000"/>
            </a:spcAft>
            <a:buNone/>
          </a:pPr>
          <a:r>
            <a:rPr lang="en-GB" sz="1900" kern="1200" baseline="0"/>
            <a:t>Update the schedule generator away from a static generation approach to an event/notification-based system.</a:t>
          </a:r>
          <a:endParaRPr lang="en-US" sz="1900" kern="1200"/>
        </a:p>
      </dsp:txBody>
      <dsp:txXfrm>
        <a:off x="0" y="1360932"/>
        <a:ext cx="3000374" cy="2148840"/>
      </dsp:txXfrm>
    </dsp:sp>
    <dsp:sp modelId="{A44F0D6E-E4B2-7548-8302-878A85B8B8F1}">
      <dsp:nvSpPr>
        <dsp:cNvPr id="0" name=""/>
        <dsp:cNvSpPr/>
      </dsp:nvSpPr>
      <dsp:spPr>
        <a:xfrm>
          <a:off x="962977" y="358140"/>
          <a:ext cx="1074420" cy="1074420"/>
        </a:xfrm>
        <a:prstGeom prst="ellipse">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766" tIns="12700" rIns="83766"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20322" y="515485"/>
        <a:ext cx="759730" cy="759730"/>
      </dsp:txXfrm>
    </dsp:sp>
    <dsp:sp modelId="{D88D34C8-B8E1-6040-9098-46030BCE8687}">
      <dsp:nvSpPr>
        <dsp:cNvPr id="0" name=""/>
        <dsp:cNvSpPr/>
      </dsp:nvSpPr>
      <dsp:spPr>
        <a:xfrm>
          <a:off x="0" y="3581328"/>
          <a:ext cx="3000374" cy="72"/>
        </a:xfrm>
        <a:prstGeom prst="rect">
          <a:avLst/>
        </a:prstGeom>
        <a:solidFill>
          <a:schemeClr val="accent2">
            <a:hueOff val="-33131"/>
            <a:satOff val="-10867"/>
            <a:lumOff val="-3961"/>
            <a:alphaOff val="0"/>
          </a:schemeClr>
        </a:solidFill>
        <a:ln w="34925" cap="flat" cmpd="sng" algn="in">
          <a:solidFill>
            <a:schemeClr val="accent2">
              <a:hueOff val="-33131"/>
              <a:satOff val="-10867"/>
              <a:lumOff val="-396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8FBE25-67C1-0F47-BBCD-5E60475AF10F}">
      <dsp:nvSpPr>
        <dsp:cNvPr id="0" name=""/>
        <dsp:cNvSpPr/>
      </dsp:nvSpPr>
      <dsp:spPr>
        <a:xfrm>
          <a:off x="3300412" y="0"/>
          <a:ext cx="3000374" cy="3581400"/>
        </a:xfrm>
        <a:prstGeom prst="rect">
          <a:avLst/>
        </a:prstGeom>
        <a:solidFill>
          <a:schemeClr val="accent2">
            <a:tint val="40000"/>
            <a:alpha val="90000"/>
            <a:hueOff val="-17911"/>
            <a:satOff val="-27334"/>
            <a:lumOff val="-2823"/>
            <a:alphaOff val="0"/>
          </a:schemeClr>
        </a:solidFill>
        <a:ln w="34925" cap="flat" cmpd="sng" algn="in">
          <a:solidFill>
            <a:schemeClr val="accent2">
              <a:tint val="40000"/>
              <a:alpha val="90000"/>
              <a:hueOff val="-17911"/>
              <a:satOff val="-27334"/>
              <a:lumOff val="-28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3921" tIns="330200" rIns="233921" bIns="330200" numCol="1" spcCol="1270" anchor="t" anchorCtr="0">
          <a:noAutofit/>
        </a:bodyPr>
        <a:lstStyle/>
        <a:p>
          <a:pPr marL="0" lvl="0" indent="0" algn="l" defTabSz="844550">
            <a:lnSpc>
              <a:spcPct val="90000"/>
            </a:lnSpc>
            <a:spcBef>
              <a:spcPct val="0"/>
            </a:spcBef>
            <a:spcAft>
              <a:spcPct val="35000"/>
            </a:spcAft>
            <a:buNone/>
          </a:pPr>
          <a:r>
            <a:rPr lang="en-GB" sz="1900" kern="1200" baseline="0" dirty="0"/>
            <a:t>Have schedule data for partners be as up to date as possible.</a:t>
          </a:r>
          <a:endParaRPr lang="en-US" sz="1900" kern="1200" dirty="0"/>
        </a:p>
      </dsp:txBody>
      <dsp:txXfrm>
        <a:off x="3300412" y="1360932"/>
        <a:ext cx="3000374" cy="2148840"/>
      </dsp:txXfrm>
    </dsp:sp>
    <dsp:sp modelId="{D6E7C97F-665C-9847-BCE8-624A8AA490B6}">
      <dsp:nvSpPr>
        <dsp:cNvPr id="0" name=""/>
        <dsp:cNvSpPr/>
      </dsp:nvSpPr>
      <dsp:spPr>
        <a:xfrm>
          <a:off x="4263389" y="358140"/>
          <a:ext cx="1074420" cy="1074420"/>
        </a:xfrm>
        <a:prstGeom prst="ellipse">
          <a:avLst/>
        </a:prstGeom>
        <a:solidFill>
          <a:schemeClr val="accent2">
            <a:hueOff val="-66261"/>
            <a:satOff val="-21734"/>
            <a:lumOff val="-7921"/>
            <a:alphaOff val="0"/>
          </a:schemeClr>
        </a:solidFill>
        <a:ln w="34925" cap="flat" cmpd="sng" algn="in">
          <a:solidFill>
            <a:schemeClr val="accent2">
              <a:hueOff val="-66261"/>
              <a:satOff val="-21734"/>
              <a:lumOff val="-792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766" tIns="12700" rIns="83766"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420734" y="515485"/>
        <a:ext cx="759730" cy="759730"/>
      </dsp:txXfrm>
    </dsp:sp>
    <dsp:sp modelId="{61D05DAD-A4A5-CE4D-ADB2-7708B973C1E7}">
      <dsp:nvSpPr>
        <dsp:cNvPr id="0" name=""/>
        <dsp:cNvSpPr/>
      </dsp:nvSpPr>
      <dsp:spPr>
        <a:xfrm>
          <a:off x="3300412" y="3581328"/>
          <a:ext cx="3000374" cy="72"/>
        </a:xfrm>
        <a:prstGeom prst="rect">
          <a:avLst/>
        </a:prstGeom>
        <a:solidFill>
          <a:schemeClr val="accent2">
            <a:hueOff val="-99392"/>
            <a:satOff val="-32601"/>
            <a:lumOff val="-11882"/>
            <a:alphaOff val="0"/>
          </a:schemeClr>
        </a:solidFill>
        <a:ln w="34925" cap="flat" cmpd="sng" algn="in">
          <a:solidFill>
            <a:schemeClr val="accent2">
              <a:hueOff val="-99392"/>
              <a:satOff val="-32601"/>
              <a:lumOff val="-118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403DCD-2A52-1046-8E12-307D0FE8FF8D}">
      <dsp:nvSpPr>
        <dsp:cNvPr id="0" name=""/>
        <dsp:cNvSpPr/>
      </dsp:nvSpPr>
      <dsp:spPr>
        <a:xfrm>
          <a:off x="6600824" y="0"/>
          <a:ext cx="3000374" cy="3581400"/>
        </a:xfrm>
        <a:prstGeom prst="rect">
          <a:avLst/>
        </a:prstGeom>
        <a:solidFill>
          <a:schemeClr val="accent2">
            <a:tint val="40000"/>
            <a:alpha val="90000"/>
            <a:hueOff val="-35823"/>
            <a:satOff val="-54667"/>
            <a:lumOff val="-5646"/>
            <a:alphaOff val="0"/>
          </a:schemeClr>
        </a:solidFill>
        <a:ln w="34925" cap="flat" cmpd="sng" algn="in">
          <a:solidFill>
            <a:schemeClr val="accent2">
              <a:tint val="40000"/>
              <a:alpha val="90000"/>
              <a:hueOff val="-35823"/>
              <a:satOff val="-54667"/>
              <a:lumOff val="-56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3921" tIns="330200" rIns="233921" bIns="330200" numCol="1" spcCol="1270" anchor="t" anchorCtr="0">
          <a:noAutofit/>
        </a:bodyPr>
        <a:lstStyle/>
        <a:p>
          <a:pPr marL="0" lvl="0" indent="0" algn="l" defTabSz="844550">
            <a:lnSpc>
              <a:spcPct val="90000"/>
            </a:lnSpc>
            <a:spcBef>
              <a:spcPct val="0"/>
            </a:spcBef>
            <a:spcAft>
              <a:spcPct val="35000"/>
            </a:spcAft>
            <a:buNone/>
          </a:pPr>
          <a:r>
            <a:rPr lang="en-GB" sz="1900" kern="1200" baseline="0" dirty="0"/>
            <a:t>Allow notifications direct to partners in future work.</a:t>
          </a:r>
          <a:endParaRPr lang="en-US" sz="1900" kern="1200" dirty="0"/>
        </a:p>
      </dsp:txBody>
      <dsp:txXfrm>
        <a:off x="6600824" y="1360932"/>
        <a:ext cx="3000374" cy="2148840"/>
      </dsp:txXfrm>
    </dsp:sp>
    <dsp:sp modelId="{0DE3240F-A82B-104B-86AF-E84A70D2C7C3}">
      <dsp:nvSpPr>
        <dsp:cNvPr id="0" name=""/>
        <dsp:cNvSpPr/>
      </dsp:nvSpPr>
      <dsp:spPr>
        <a:xfrm>
          <a:off x="7563802" y="358140"/>
          <a:ext cx="1074420" cy="1074420"/>
        </a:xfrm>
        <a:prstGeom prst="ellipse">
          <a:avLst/>
        </a:prstGeom>
        <a:solidFill>
          <a:schemeClr val="accent2">
            <a:hueOff val="-132522"/>
            <a:satOff val="-43468"/>
            <a:lumOff val="-15842"/>
            <a:alphaOff val="0"/>
          </a:schemeClr>
        </a:solidFill>
        <a:ln w="34925" cap="flat" cmpd="sng" algn="in">
          <a:solidFill>
            <a:schemeClr val="accent2">
              <a:hueOff val="-132522"/>
              <a:satOff val="-43468"/>
              <a:lumOff val="-1584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766" tIns="12700" rIns="83766"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721147" y="515485"/>
        <a:ext cx="759730" cy="759730"/>
      </dsp:txXfrm>
    </dsp:sp>
    <dsp:sp modelId="{2EE5D841-B727-874A-B7F8-8575BF604B9F}">
      <dsp:nvSpPr>
        <dsp:cNvPr id="0" name=""/>
        <dsp:cNvSpPr/>
      </dsp:nvSpPr>
      <dsp:spPr>
        <a:xfrm>
          <a:off x="6600824" y="3581328"/>
          <a:ext cx="3000374" cy="72"/>
        </a:xfrm>
        <a:prstGeom prst="rect">
          <a:avLst/>
        </a:prstGeom>
        <a:solidFill>
          <a:schemeClr val="accent2">
            <a:hueOff val="-165653"/>
            <a:satOff val="-54335"/>
            <a:lumOff val="-19803"/>
            <a:alphaOff val="0"/>
          </a:schemeClr>
        </a:solidFill>
        <a:ln w="34925" cap="flat" cmpd="sng" algn="in">
          <a:solidFill>
            <a:schemeClr val="accent2">
              <a:hueOff val="-165653"/>
              <a:satOff val="-54335"/>
              <a:lumOff val="-1980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4D433AA-E99E-A042-8307-1B536FA62DCB}" type="datetimeFigureOut">
              <a:rPr lang="en-US" smtClean="0"/>
              <a:t>2/28/24</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36E27EF-1425-F044-8881-E7AA80E7F7F1}"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83893620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4D433AA-E99E-A042-8307-1B536FA62DCB}" type="datetimeFigureOut">
              <a:rPr lang="en-US" smtClean="0"/>
              <a:t>2/28/24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1999659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4D433AA-E99E-A042-8307-1B536FA62DCB}" type="datetimeFigureOut">
              <a:rPr lang="en-US" smtClean="0"/>
              <a:t>2/28/24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292159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4D433AA-E99E-A042-8307-1B536FA62DCB}" type="datetimeFigureOut">
              <a:rPr lang="en-US" smtClean="0"/>
              <a:t>2/28/24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3010813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4D433AA-E99E-A042-8307-1B536FA62DCB}" type="datetimeFigureOut">
              <a:rPr lang="en-US" smtClean="0"/>
              <a:t>2/28/24</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36E27EF-1425-F044-8881-E7AA80E7F7F1}"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60514150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4D433AA-E99E-A042-8307-1B536FA62DCB}" type="datetimeFigureOut">
              <a:rPr lang="en-US" smtClean="0"/>
              <a:t>2/28/24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344967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4D433AA-E99E-A042-8307-1B536FA62DCB}" type="datetimeFigureOut">
              <a:rPr lang="en-US" smtClean="0"/>
              <a:t>2/28/24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412029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4D433AA-E99E-A042-8307-1B536FA62DCB}" type="datetimeFigureOut">
              <a:rPr lang="en-US" smtClean="0"/>
              <a:t>2/28/24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2225685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D433AA-E99E-A042-8307-1B536FA62DCB}" type="datetimeFigureOut">
              <a:rPr lang="en-US" smtClean="0"/>
              <a:t>2/28/24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222594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4D433AA-E99E-A042-8307-1B536FA62DCB}" type="datetimeFigureOut">
              <a:rPr lang="en-US" smtClean="0"/>
              <a:t>2/28/24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36E27EF-1425-F044-8881-E7AA80E7F7F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35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4D433AA-E99E-A042-8307-1B536FA62DCB}" type="datetimeFigureOut">
              <a:rPr lang="en-US" smtClean="0"/>
              <a:t>2/28/24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36E27EF-1425-F044-8881-E7AA80E7F7F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10694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4D433AA-E99E-A042-8307-1B536FA62DCB}" type="datetimeFigureOut">
              <a:rPr lang="en-US" smtClean="0"/>
              <a:t>2/28/24</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036E27EF-1425-F044-8881-E7AA80E7F7F1}"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392233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2E26A-13F5-A2D2-1637-C8CBB827CC0B}"/>
              </a:ext>
            </a:extLst>
          </p:cNvPr>
          <p:cNvSpPr>
            <a:spLocks noGrp="1"/>
          </p:cNvSpPr>
          <p:nvPr>
            <p:ph type="ctrTitle"/>
          </p:nvPr>
        </p:nvSpPr>
        <p:spPr/>
        <p:txBody>
          <a:bodyPr/>
          <a:lstStyle/>
          <a:p>
            <a:r>
              <a:rPr lang="en-US" b="1" dirty="0"/>
              <a:t>Oliver Bowker DC4400 Viva</a:t>
            </a:r>
          </a:p>
        </p:txBody>
      </p:sp>
      <p:sp>
        <p:nvSpPr>
          <p:cNvPr id="3" name="Subtitle 2">
            <a:extLst>
              <a:ext uri="{FF2B5EF4-FFF2-40B4-BE49-F238E27FC236}">
                <a16:creationId xmlns:a16="http://schemas.microsoft.com/office/drawing/2014/main" id="{38A14943-C435-8ED6-1D35-2216FD0FA342}"/>
              </a:ext>
            </a:extLst>
          </p:cNvPr>
          <p:cNvSpPr>
            <a:spLocks noGrp="1"/>
          </p:cNvSpPr>
          <p:nvPr>
            <p:ph type="subTitle" idx="1"/>
          </p:nvPr>
        </p:nvSpPr>
        <p:spPr/>
        <p:txBody>
          <a:bodyPr>
            <a:normAutofit fontScale="92500" lnSpcReduction="10000"/>
          </a:bodyPr>
          <a:lstStyle/>
          <a:p>
            <a:r>
              <a:rPr lang="en-GB" b="0" dirty="0">
                <a:solidFill>
                  <a:srgbClr val="CCCCCC"/>
                </a:solidFill>
                <a:effectLst/>
                <a:latin typeface="Menlo" panose="020B0609030804020204" pitchFamily="49" charset="0"/>
              </a:rPr>
              <a:t>Extension of the BBC iPlayer off product schedules system to process change notifications</a:t>
            </a:r>
          </a:p>
          <a:p>
            <a:endParaRPr lang="en-US" dirty="0"/>
          </a:p>
        </p:txBody>
      </p:sp>
    </p:spTree>
    <p:extLst>
      <p:ext uri="{BB962C8B-B14F-4D97-AF65-F5344CB8AC3E}">
        <p14:creationId xmlns:p14="http://schemas.microsoft.com/office/powerpoint/2010/main" val="21758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50463-FECF-5CA4-B9A5-2A3323860655}"/>
              </a:ext>
            </a:extLst>
          </p:cNvPr>
          <p:cNvSpPr>
            <a:spLocks noGrp="1"/>
          </p:cNvSpPr>
          <p:nvPr>
            <p:ph type="title"/>
          </p:nvPr>
        </p:nvSpPr>
        <p:spPr/>
        <p:txBody>
          <a:bodyPr/>
          <a:lstStyle/>
          <a:p>
            <a:r>
              <a:rPr lang="en-GB" dirty="0"/>
              <a:t>Initial Design</a:t>
            </a:r>
          </a:p>
        </p:txBody>
      </p:sp>
      <p:pic>
        <p:nvPicPr>
          <p:cNvPr id="5" name="Content Placeholder 4" descr="A computer screen shot of a computer network&#10;&#10;Description automatically generated">
            <a:extLst>
              <a:ext uri="{FF2B5EF4-FFF2-40B4-BE49-F238E27FC236}">
                <a16:creationId xmlns:a16="http://schemas.microsoft.com/office/drawing/2014/main" id="{DF059B49-3009-369A-7B53-1C417B99443C}"/>
              </a:ext>
            </a:extLst>
          </p:cNvPr>
          <p:cNvPicPr>
            <a:picLocks noGrp="1" noChangeAspect="1"/>
          </p:cNvPicPr>
          <p:nvPr>
            <p:ph idx="1"/>
          </p:nvPr>
        </p:nvPicPr>
        <p:blipFill>
          <a:blip r:embed="rId2"/>
          <a:stretch>
            <a:fillRect/>
          </a:stretch>
        </p:blipFill>
        <p:spPr>
          <a:xfrm>
            <a:off x="2237252" y="2286000"/>
            <a:ext cx="7869896" cy="3581400"/>
          </a:xfrm>
        </p:spPr>
      </p:pic>
    </p:spTree>
    <p:extLst>
      <p:ext uri="{BB962C8B-B14F-4D97-AF65-F5344CB8AC3E}">
        <p14:creationId xmlns:p14="http://schemas.microsoft.com/office/powerpoint/2010/main" val="3613761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CE07AC-8737-918E-6638-19E48ED595B2}"/>
              </a:ext>
            </a:extLst>
          </p:cNvPr>
          <p:cNvSpPr>
            <a:spLocks noGrp="1"/>
          </p:cNvSpPr>
          <p:nvPr>
            <p:ph type="title"/>
          </p:nvPr>
        </p:nvSpPr>
        <p:spPr>
          <a:xfrm>
            <a:off x="8471424" y="1110882"/>
            <a:ext cx="3053039" cy="1060817"/>
          </a:xfrm>
        </p:spPr>
        <p:txBody>
          <a:bodyPr anchor="b">
            <a:normAutofit/>
          </a:bodyPr>
          <a:lstStyle/>
          <a:p>
            <a:r>
              <a:rPr lang="en-GB" sz="2800"/>
              <a:t>Handling titling changes</a:t>
            </a:r>
          </a:p>
        </p:txBody>
      </p:sp>
      <p:pic>
        <p:nvPicPr>
          <p:cNvPr id="5" name="Content Placeholder 4">
            <a:extLst>
              <a:ext uri="{FF2B5EF4-FFF2-40B4-BE49-F238E27FC236}">
                <a16:creationId xmlns:a16="http://schemas.microsoft.com/office/drawing/2014/main" id="{663F610E-A290-BCDD-80D4-C71079DD66E4}"/>
              </a:ext>
            </a:extLst>
          </p:cNvPr>
          <p:cNvPicPr>
            <a:picLocks noChangeAspect="1"/>
          </p:cNvPicPr>
          <p:nvPr/>
        </p:nvPicPr>
        <p:blipFill>
          <a:blip r:embed="rId2"/>
          <a:stretch>
            <a:fillRect/>
          </a:stretch>
        </p:blipFill>
        <p:spPr>
          <a:xfrm>
            <a:off x="634275" y="1678029"/>
            <a:ext cx="6900380" cy="3501941"/>
          </a:xfrm>
          <a:prstGeom prst="rect">
            <a:avLst/>
          </a:prstGeom>
        </p:spPr>
      </p:pic>
      <p:sp>
        <p:nvSpPr>
          <p:cNvPr id="9" name="Content Placeholder 8">
            <a:extLst>
              <a:ext uri="{FF2B5EF4-FFF2-40B4-BE49-F238E27FC236}">
                <a16:creationId xmlns:a16="http://schemas.microsoft.com/office/drawing/2014/main" id="{A099D91C-A6B4-B7AC-A041-F91281D46139}"/>
              </a:ext>
            </a:extLst>
          </p:cNvPr>
          <p:cNvSpPr>
            <a:spLocks noGrp="1"/>
          </p:cNvSpPr>
          <p:nvPr>
            <p:ph idx="1"/>
          </p:nvPr>
        </p:nvSpPr>
        <p:spPr>
          <a:xfrm>
            <a:off x="8471423" y="2286000"/>
            <a:ext cx="3053039" cy="3931920"/>
          </a:xfrm>
        </p:spPr>
        <p:txBody>
          <a:bodyPr>
            <a:normAutofit/>
          </a:bodyPr>
          <a:lstStyle/>
          <a:p>
            <a:r>
              <a:rPr lang="en-US" sz="1600" dirty="0"/>
              <a:t>A list of schedules is to be kept per episode that is referenced in a schedule's broadcasts.</a:t>
            </a:r>
          </a:p>
          <a:p>
            <a:r>
              <a:rPr lang="en-US" sz="1600" dirty="0"/>
              <a:t>When an episode update is processed by the schedule generator, schedules that reference it can also be easily updated.</a:t>
            </a:r>
          </a:p>
          <a:p>
            <a:r>
              <a:rPr lang="en-US" sz="1600" dirty="0"/>
              <a:t>This keeps the data correct and doesn’t rely on schedule updates alone to update titling and other catalogue related fields.</a:t>
            </a:r>
          </a:p>
        </p:txBody>
      </p:sp>
      <p:sp>
        <p:nvSpPr>
          <p:cNvPr id="16"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1139996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EB56-08BC-688D-6D93-7346FF202AAA}"/>
              </a:ext>
            </a:extLst>
          </p:cNvPr>
          <p:cNvSpPr>
            <a:spLocks noGrp="1"/>
          </p:cNvSpPr>
          <p:nvPr>
            <p:ph type="title"/>
          </p:nvPr>
        </p:nvSpPr>
        <p:spPr/>
        <p:txBody>
          <a:bodyPr/>
          <a:lstStyle/>
          <a:p>
            <a:r>
              <a:rPr lang="en-GB" dirty="0"/>
              <a:t>Initial Architectural Decision</a:t>
            </a:r>
          </a:p>
        </p:txBody>
      </p:sp>
      <p:sp>
        <p:nvSpPr>
          <p:cNvPr id="3" name="Content Placeholder 2">
            <a:extLst>
              <a:ext uri="{FF2B5EF4-FFF2-40B4-BE49-F238E27FC236}">
                <a16:creationId xmlns:a16="http://schemas.microsoft.com/office/drawing/2014/main" id="{29479CC1-4BB9-5025-9670-003F6CF7C762}"/>
              </a:ext>
            </a:extLst>
          </p:cNvPr>
          <p:cNvSpPr>
            <a:spLocks noGrp="1"/>
          </p:cNvSpPr>
          <p:nvPr>
            <p:ph idx="1"/>
          </p:nvPr>
        </p:nvSpPr>
        <p:spPr/>
        <p:txBody>
          <a:bodyPr/>
          <a:lstStyle/>
          <a:p>
            <a:r>
              <a:rPr lang="en-GB" dirty="0"/>
              <a:t>An architectural decision was made to have all data referenced in a schedule be in the same Redis key space/store.</a:t>
            </a:r>
          </a:p>
          <a:p>
            <a:r>
              <a:rPr lang="en-GB" dirty="0"/>
              <a:t>This results in copying over episode, series and brand data related to schedules from the catalogue store over to the schedule store.</a:t>
            </a:r>
          </a:p>
          <a:p>
            <a:r>
              <a:rPr lang="en-GB" b="0" dirty="0">
                <a:solidFill>
                  <a:schemeClr val="tx1"/>
                </a:solidFill>
                <a:effectLst/>
                <a:latin typeface="Franklin Gothic Book" panose="020B0503020102020204" pitchFamily="34" charset="0"/>
              </a:rPr>
              <a:t>This ensures the API Gateway can retrieve all its information from one source and keep its integrity and self-consistency.</a:t>
            </a:r>
          </a:p>
          <a:p>
            <a:r>
              <a:rPr lang="en-GB" b="0" dirty="0">
                <a:solidFill>
                  <a:schemeClr val="tx1"/>
                </a:solidFill>
                <a:effectLst/>
                <a:latin typeface="Franklin Gothic Book" panose="020B0503020102020204" pitchFamily="34" charset="0"/>
              </a:rPr>
              <a:t>This also allows us in the future to edit this data per pipeline, </a:t>
            </a:r>
            <a:r>
              <a:rPr lang="en-GB" dirty="0">
                <a:solidFill>
                  <a:schemeClr val="tx1"/>
                </a:solidFill>
                <a:latin typeface="Franklin Gothic Book" panose="020B0503020102020204" pitchFamily="34" charset="0"/>
              </a:rPr>
              <a:t>changes can be made to the schedules episode schema without breaking current catalogue integrations.</a:t>
            </a:r>
            <a:endParaRPr lang="en-GB" b="0" dirty="0">
              <a:solidFill>
                <a:schemeClr val="tx1"/>
              </a:solidFill>
              <a:effectLst/>
              <a:latin typeface="Franklin Gothic Book" panose="020B0503020102020204" pitchFamily="34" charset="0"/>
            </a:endParaRPr>
          </a:p>
          <a:p>
            <a:endParaRPr lang="en-GB" dirty="0"/>
          </a:p>
        </p:txBody>
      </p:sp>
    </p:spTree>
    <p:extLst>
      <p:ext uri="{BB962C8B-B14F-4D97-AF65-F5344CB8AC3E}">
        <p14:creationId xmlns:p14="http://schemas.microsoft.com/office/powerpoint/2010/main" val="4093433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8"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49"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51" name="Rectangle 50">
            <a:extLst>
              <a:ext uri="{FF2B5EF4-FFF2-40B4-BE49-F238E27FC236}">
                <a16:creationId xmlns:a16="http://schemas.microsoft.com/office/drawing/2014/main" id="{7C04FA5E-9397-403D-8733-45505DDB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3E7DD6-F964-E55A-4942-DE565B28D11A}"/>
              </a:ext>
            </a:extLst>
          </p:cNvPr>
          <p:cNvSpPr>
            <a:spLocks noGrp="1"/>
          </p:cNvSpPr>
          <p:nvPr>
            <p:ph type="title"/>
          </p:nvPr>
        </p:nvSpPr>
        <p:spPr>
          <a:xfrm>
            <a:off x="6138004" y="1480929"/>
            <a:ext cx="5607908" cy="3254321"/>
          </a:xfrm>
        </p:spPr>
        <p:txBody>
          <a:bodyPr vert="horz" lIns="91440" tIns="45720" rIns="91440" bIns="45720" rtlCol="0" anchor="b">
            <a:normAutofit/>
          </a:bodyPr>
          <a:lstStyle/>
          <a:p>
            <a:r>
              <a:rPr lang="en-US" sz="4900" cap="all"/>
              <a:t>Initial Algorithm: Schedule Update Notifications</a:t>
            </a:r>
          </a:p>
        </p:txBody>
      </p:sp>
      <p:sp>
        <p:nvSpPr>
          <p:cNvPr id="53" name="Freeform 6">
            <a:extLst>
              <a:ext uri="{FF2B5EF4-FFF2-40B4-BE49-F238E27FC236}">
                <a16:creationId xmlns:a16="http://schemas.microsoft.com/office/drawing/2014/main" id="{09E1F823-C239-4ACC-923A-5C958E00E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55" name="Freeform 6">
            <a:extLst>
              <a:ext uri="{FF2B5EF4-FFF2-40B4-BE49-F238E27FC236}">
                <a16:creationId xmlns:a16="http://schemas.microsoft.com/office/drawing/2014/main" id="{0817DDF7-06E9-4C7C-84DF-2240A6536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pic>
        <p:nvPicPr>
          <p:cNvPr id="9" name="Content Placeholder 8" descr="A diagram of a program&#10;&#10;Description automatically generated">
            <a:extLst>
              <a:ext uri="{FF2B5EF4-FFF2-40B4-BE49-F238E27FC236}">
                <a16:creationId xmlns:a16="http://schemas.microsoft.com/office/drawing/2014/main" id="{6F5B214B-DBE2-0B8A-7B63-D056F83AD6C1}"/>
              </a:ext>
            </a:extLst>
          </p:cNvPr>
          <p:cNvPicPr>
            <a:picLocks noGrp="1" noChangeAspect="1"/>
          </p:cNvPicPr>
          <p:nvPr>
            <p:ph idx="1"/>
          </p:nvPr>
        </p:nvPicPr>
        <p:blipFill rotWithShape="1">
          <a:blip r:embed="rId2"/>
          <a:srcRect b="6941"/>
          <a:stretch/>
        </p:blipFill>
        <p:spPr>
          <a:xfrm>
            <a:off x="1155560" y="1129353"/>
            <a:ext cx="3914583" cy="4582236"/>
          </a:xfrm>
          <a:prstGeom prst="rect">
            <a:avLst/>
          </a:prstGeom>
        </p:spPr>
      </p:pic>
    </p:spTree>
    <p:extLst>
      <p:ext uri="{BB962C8B-B14F-4D97-AF65-F5344CB8AC3E}">
        <p14:creationId xmlns:p14="http://schemas.microsoft.com/office/powerpoint/2010/main" val="3999274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3" name="Rectangle 22">
            <a:extLst>
              <a:ext uri="{FF2B5EF4-FFF2-40B4-BE49-F238E27FC236}">
                <a16:creationId xmlns:a16="http://schemas.microsoft.com/office/drawing/2014/main" id="{46433AC8-8A78-46AB-B013-07DC9D752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6442E8-2E5A-0C1F-FFBE-85D2413C5BDC}"/>
              </a:ext>
            </a:extLst>
          </p:cNvPr>
          <p:cNvSpPr>
            <a:spLocks noGrp="1"/>
          </p:cNvSpPr>
          <p:nvPr>
            <p:ph type="title"/>
          </p:nvPr>
        </p:nvSpPr>
        <p:spPr>
          <a:xfrm>
            <a:off x="5307291" y="634028"/>
            <a:ext cx="6221689" cy="3732835"/>
          </a:xfrm>
        </p:spPr>
        <p:txBody>
          <a:bodyPr vert="horz" lIns="91440" tIns="45720" rIns="91440" bIns="45720" rtlCol="0" anchor="b">
            <a:normAutofit/>
          </a:bodyPr>
          <a:lstStyle/>
          <a:p>
            <a:pPr algn="ctr"/>
            <a:r>
              <a:rPr lang="en-US" sz="5600" cap="all"/>
              <a:t>Initial Algorithm: Schedule Delete Notifications</a:t>
            </a:r>
          </a:p>
        </p:txBody>
      </p:sp>
      <p:sp>
        <p:nvSpPr>
          <p:cNvPr id="25" name="Freeform 6">
            <a:extLst>
              <a:ext uri="{FF2B5EF4-FFF2-40B4-BE49-F238E27FC236}">
                <a16:creationId xmlns:a16="http://schemas.microsoft.com/office/drawing/2014/main" id="{37E10E69-B2A5-4F8D-A7C0-F958BB7B4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42142"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7" name="Freeform 6">
            <a:extLst>
              <a:ext uri="{FF2B5EF4-FFF2-40B4-BE49-F238E27FC236}">
                <a16:creationId xmlns:a16="http://schemas.microsoft.com/office/drawing/2014/main" id="{2E4B17F2-7877-4CC5-B6F6-F4147FE7B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pic>
        <p:nvPicPr>
          <p:cNvPr id="5" name="Content Placeholder 4">
            <a:extLst>
              <a:ext uri="{FF2B5EF4-FFF2-40B4-BE49-F238E27FC236}">
                <a16:creationId xmlns:a16="http://schemas.microsoft.com/office/drawing/2014/main" id="{80531D0B-5ECC-191E-F5ED-38C8CD529624}"/>
              </a:ext>
            </a:extLst>
          </p:cNvPr>
          <p:cNvPicPr>
            <a:picLocks noGrp="1" noChangeAspect="1"/>
          </p:cNvPicPr>
          <p:nvPr>
            <p:ph idx="1"/>
          </p:nvPr>
        </p:nvPicPr>
        <p:blipFill>
          <a:blip r:embed="rId2"/>
          <a:stretch>
            <a:fillRect/>
          </a:stretch>
        </p:blipFill>
        <p:spPr>
          <a:xfrm>
            <a:off x="1371403" y="1420590"/>
            <a:ext cx="2719859" cy="4216835"/>
          </a:xfrm>
          <a:prstGeom prst="rect">
            <a:avLst/>
          </a:prstGeom>
        </p:spPr>
      </p:pic>
    </p:spTree>
    <p:extLst>
      <p:ext uri="{BB962C8B-B14F-4D97-AF65-F5344CB8AC3E}">
        <p14:creationId xmlns:p14="http://schemas.microsoft.com/office/powerpoint/2010/main" val="1583337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3" name="Rectangle 22">
            <a:extLst>
              <a:ext uri="{FF2B5EF4-FFF2-40B4-BE49-F238E27FC236}">
                <a16:creationId xmlns:a16="http://schemas.microsoft.com/office/drawing/2014/main" id="{CB73C468-D875-4A8E-A540-E43BF8232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61B79-2B9B-C2BA-A7FA-68C8C15398ED}"/>
              </a:ext>
            </a:extLst>
          </p:cNvPr>
          <p:cNvSpPr>
            <a:spLocks noGrp="1"/>
          </p:cNvSpPr>
          <p:nvPr>
            <p:ph type="title"/>
          </p:nvPr>
        </p:nvSpPr>
        <p:spPr>
          <a:xfrm>
            <a:off x="6711885" y="634028"/>
            <a:ext cx="4798243" cy="3732835"/>
          </a:xfrm>
        </p:spPr>
        <p:txBody>
          <a:bodyPr vert="horz" lIns="91440" tIns="45720" rIns="91440" bIns="45720" rtlCol="0" anchor="b">
            <a:normAutofit/>
          </a:bodyPr>
          <a:lstStyle/>
          <a:p>
            <a:pPr algn="ctr"/>
            <a:r>
              <a:rPr lang="en-US" sz="5600" cap="all"/>
              <a:t>Initial Algorithm: Catalogue Notifications</a:t>
            </a:r>
          </a:p>
        </p:txBody>
      </p:sp>
      <p:sp>
        <p:nvSpPr>
          <p:cNvPr id="25" name="Freeform 6">
            <a:extLst>
              <a:ext uri="{FF2B5EF4-FFF2-40B4-BE49-F238E27FC236}">
                <a16:creationId xmlns:a16="http://schemas.microsoft.com/office/drawing/2014/main" id="{B4734F2F-19FC-4D35-9BDE-5CEAD57D9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27878"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7" name="Freeform 6">
            <a:extLst>
              <a:ext uri="{FF2B5EF4-FFF2-40B4-BE49-F238E27FC236}">
                <a16:creationId xmlns:a16="http://schemas.microsoft.com/office/drawing/2014/main" id="{D97A8A26-FD96-4968-A34A-727382AC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pic>
        <p:nvPicPr>
          <p:cNvPr id="5" name="Content Placeholder 4" descr="A diagram of a program&#10;&#10;Description automatically generated">
            <a:extLst>
              <a:ext uri="{FF2B5EF4-FFF2-40B4-BE49-F238E27FC236}">
                <a16:creationId xmlns:a16="http://schemas.microsoft.com/office/drawing/2014/main" id="{7425B340-6026-E19D-98E6-E4E6FDF43458}"/>
              </a:ext>
            </a:extLst>
          </p:cNvPr>
          <p:cNvPicPr>
            <a:picLocks noGrp="1" noChangeAspect="1"/>
          </p:cNvPicPr>
          <p:nvPr>
            <p:ph idx="1"/>
          </p:nvPr>
        </p:nvPicPr>
        <p:blipFill>
          <a:blip r:embed="rId2"/>
          <a:stretch>
            <a:fillRect/>
          </a:stretch>
        </p:blipFill>
        <p:spPr>
          <a:xfrm>
            <a:off x="1371403" y="2219371"/>
            <a:ext cx="4207669" cy="2619273"/>
          </a:xfrm>
          <a:prstGeom prst="rect">
            <a:avLst/>
          </a:prstGeom>
        </p:spPr>
      </p:pic>
    </p:spTree>
    <p:extLst>
      <p:ext uri="{BB962C8B-B14F-4D97-AF65-F5344CB8AC3E}">
        <p14:creationId xmlns:p14="http://schemas.microsoft.com/office/powerpoint/2010/main" val="1922102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BE0BE-3FDE-8B6C-D139-BDE05EF81AB1}"/>
              </a:ext>
            </a:extLst>
          </p:cNvPr>
          <p:cNvSpPr>
            <a:spLocks noGrp="1"/>
          </p:cNvSpPr>
          <p:nvPr>
            <p:ph type="title"/>
          </p:nvPr>
        </p:nvSpPr>
        <p:spPr/>
        <p:txBody>
          <a:bodyPr/>
          <a:lstStyle/>
          <a:p>
            <a:r>
              <a:rPr lang="en-GB" dirty="0"/>
              <a:t>Constraints</a:t>
            </a:r>
          </a:p>
        </p:txBody>
      </p:sp>
      <p:sp>
        <p:nvSpPr>
          <p:cNvPr id="3" name="Content Placeholder 2">
            <a:extLst>
              <a:ext uri="{FF2B5EF4-FFF2-40B4-BE49-F238E27FC236}">
                <a16:creationId xmlns:a16="http://schemas.microsoft.com/office/drawing/2014/main" id="{9E4F9DB2-BC92-BA58-531D-8607430EFAA2}"/>
              </a:ext>
            </a:extLst>
          </p:cNvPr>
          <p:cNvSpPr>
            <a:spLocks noGrp="1"/>
          </p:cNvSpPr>
          <p:nvPr>
            <p:ph idx="1"/>
          </p:nvPr>
        </p:nvSpPr>
        <p:spPr/>
        <p:txBody>
          <a:bodyPr/>
          <a:lstStyle/>
          <a:p>
            <a:r>
              <a:rPr lang="en-GB" dirty="0"/>
              <a:t>Initial Architectural Decision</a:t>
            </a:r>
          </a:p>
          <a:p>
            <a:r>
              <a:rPr lang="en-GB" dirty="0"/>
              <a:t>Time</a:t>
            </a:r>
          </a:p>
          <a:p>
            <a:r>
              <a:rPr lang="en-GB" dirty="0"/>
              <a:t>Single threaded</a:t>
            </a:r>
          </a:p>
        </p:txBody>
      </p:sp>
    </p:spTree>
    <p:extLst>
      <p:ext uri="{BB962C8B-B14F-4D97-AF65-F5344CB8AC3E}">
        <p14:creationId xmlns:p14="http://schemas.microsoft.com/office/powerpoint/2010/main" val="3317016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61CD-80FE-97ED-B800-E4AA02F8CA24}"/>
              </a:ext>
            </a:extLst>
          </p:cNvPr>
          <p:cNvSpPr>
            <a:spLocks noGrp="1"/>
          </p:cNvSpPr>
          <p:nvPr>
            <p:ph type="title"/>
          </p:nvPr>
        </p:nvSpPr>
        <p:spPr/>
        <p:txBody>
          <a:bodyPr/>
          <a:lstStyle/>
          <a:p>
            <a:r>
              <a:rPr lang="en-GB" dirty="0"/>
              <a:t>Software Spike (Changes)</a:t>
            </a:r>
          </a:p>
        </p:txBody>
      </p:sp>
      <p:sp>
        <p:nvSpPr>
          <p:cNvPr id="3" name="Content Placeholder 2">
            <a:extLst>
              <a:ext uri="{FF2B5EF4-FFF2-40B4-BE49-F238E27FC236}">
                <a16:creationId xmlns:a16="http://schemas.microsoft.com/office/drawing/2014/main" id="{CFCCF13C-56BF-A217-8423-DDB612A072C1}"/>
              </a:ext>
            </a:extLst>
          </p:cNvPr>
          <p:cNvSpPr>
            <a:spLocks noGrp="1"/>
          </p:cNvSpPr>
          <p:nvPr>
            <p:ph idx="1"/>
          </p:nvPr>
        </p:nvSpPr>
        <p:spPr/>
        <p:txBody>
          <a:bodyPr>
            <a:normAutofit fontScale="92500" lnSpcReduction="20000"/>
          </a:bodyPr>
          <a:lstStyle/>
          <a:p>
            <a:pPr marL="0" indent="0">
              <a:buNone/>
            </a:pPr>
            <a:r>
              <a:rPr lang="en-GB" dirty="0"/>
              <a:t>A spike was done to improve and test the proposed architecture and algorithm outlined in the initial design. This was done by myself, and a fellow junior software engineer and the following changes were made to the initial design:</a:t>
            </a:r>
          </a:p>
          <a:p>
            <a:r>
              <a:rPr lang="en-GB" dirty="0"/>
              <a:t>Catalogue delete notifications did not need to be handled as they could be handled by schedule notifications.</a:t>
            </a:r>
          </a:p>
          <a:p>
            <a:r>
              <a:rPr lang="en-GB" dirty="0"/>
              <a:t>A </a:t>
            </a:r>
            <a:r>
              <a:rPr lang="en-GB" i="1" dirty="0"/>
              <a:t>‘garbage collector’ could be used to lower the complexity and number of Redis gets when removing an episode. Only schedules and episodes are to be removed by the schedule generator, with series and brands being removed by the garbage collector.</a:t>
            </a:r>
          </a:p>
          <a:p>
            <a:r>
              <a:rPr lang="en-GB" i="1" dirty="0"/>
              <a:t>Schedules updated due to an episode notification should be done concurrently to save time. </a:t>
            </a:r>
          </a:p>
          <a:p>
            <a:r>
              <a:rPr lang="en-GB" i="1" dirty="0"/>
              <a:t>Only need one queue for the schedule generator, not 2 as was depicted in the initial architecture design.</a:t>
            </a:r>
          </a:p>
          <a:p>
            <a:endParaRPr lang="en-GB" dirty="0"/>
          </a:p>
        </p:txBody>
      </p:sp>
    </p:spTree>
    <p:extLst>
      <p:ext uri="{BB962C8B-B14F-4D97-AF65-F5344CB8AC3E}">
        <p14:creationId xmlns:p14="http://schemas.microsoft.com/office/powerpoint/2010/main" val="3577405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0DD8-8EB4-0244-2609-7D35BBD77C00}"/>
              </a:ext>
            </a:extLst>
          </p:cNvPr>
          <p:cNvSpPr>
            <a:spLocks noGrp="1"/>
          </p:cNvSpPr>
          <p:nvPr>
            <p:ph type="title"/>
          </p:nvPr>
        </p:nvSpPr>
        <p:spPr/>
        <p:txBody>
          <a:bodyPr/>
          <a:lstStyle/>
          <a:p>
            <a:r>
              <a:rPr lang="en-GB" dirty="0"/>
              <a:t>Software Spike (Issues)</a:t>
            </a:r>
          </a:p>
        </p:txBody>
      </p:sp>
      <p:sp>
        <p:nvSpPr>
          <p:cNvPr id="3" name="Content Placeholder 2">
            <a:extLst>
              <a:ext uri="{FF2B5EF4-FFF2-40B4-BE49-F238E27FC236}">
                <a16:creationId xmlns:a16="http://schemas.microsoft.com/office/drawing/2014/main" id="{5D42EAA7-7B42-600E-C106-1F00B976951E}"/>
              </a:ext>
            </a:extLst>
          </p:cNvPr>
          <p:cNvSpPr>
            <a:spLocks noGrp="1"/>
          </p:cNvSpPr>
          <p:nvPr>
            <p:ph idx="1"/>
          </p:nvPr>
        </p:nvSpPr>
        <p:spPr/>
        <p:txBody>
          <a:bodyPr/>
          <a:lstStyle/>
          <a:p>
            <a:r>
              <a:rPr lang="en-GB" dirty="0"/>
              <a:t>Copying the data between Redis’ added significant complexity to the code.</a:t>
            </a:r>
          </a:p>
          <a:p>
            <a:r>
              <a:rPr lang="en-GB" dirty="0"/>
              <a:t>Due to the broadcast list linking episodes and schedules being stored in Redis, parallelisation in the future will be a challenge.</a:t>
            </a:r>
          </a:p>
          <a:p>
            <a:r>
              <a:rPr lang="en-GB" dirty="0"/>
              <a:t>Unrelated to the code, the spike had no timebox assigned to it, which led to scope creep.</a:t>
            </a:r>
          </a:p>
        </p:txBody>
      </p:sp>
    </p:spTree>
    <p:extLst>
      <p:ext uri="{BB962C8B-B14F-4D97-AF65-F5344CB8AC3E}">
        <p14:creationId xmlns:p14="http://schemas.microsoft.com/office/powerpoint/2010/main" val="1871514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000C6-2EDA-771F-6CF5-1A0958017D2F}"/>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4FA878D1-77CA-BCFF-9A03-CE2A9D793845}"/>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050329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13514-D567-D823-8438-50A8D358137F}"/>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EFB72D66-702F-AA0C-230A-82BF6AA217B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99791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screen&#10;&#10;Description automatically generated">
            <a:extLst>
              <a:ext uri="{FF2B5EF4-FFF2-40B4-BE49-F238E27FC236}">
                <a16:creationId xmlns:a16="http://schemas.microsoft.com/office/drawing/2014/main" id="{6F8EA265-7788-340A-A70F-3088FD8B5687}"/>
              </a:ext>
            </a:extLst>
          </p:cNvPr>
          <p:cNvPicPr>
            <a:picLocks noGrp="1" noChangeAspect="1"/>
          </p:cNvPicPr>
          <p:nvPr>
            <p:ph idx="1"/>
          </p:nvPr>
        </p:nvPicPr>
        <p:blipFill>
          <a:blip r:embed="rId2"/>
          <a:stretch>
            <a:fillRect/>
          </a:stretch>
        </p:blipFill>
        <p:spPr>
          <a:xfrm>
            <a:off x="0" y="0"/>
            <a:ext cx="12191999" cy="6858000"/>
          </a:xfrm>
        </p:spPr>
      </p:pic>
      <p:sp>
        <p:nvSpPr>
          <p:cNvPr id="2" name="Title 1">
            <a:extLst>
              <a:ext uri="{FF2B5EF4-FFF2-40B4-BE49-F238E27FC236}">
                <a16:creationId xmlns:a16="http://schemas.microsoft.com/office/drawing/2014/main" id="{3D969FA0-55FA-9623-80DF-8DBD8D435A7D}"/>
              </a:ext>
            </a:extLst>
          </p:cNvPr>
          <p:cNvSpPr>
            <a:spLocks noGrp="1"/>
          </p:cNvSpPr>
          <p:nvPr>
            <p:ph type="title"/>
          </p:nvPr>
        </p:nvSpPr>
        <p:spPr>
          <a:xfrm>
            <a:off x="7640320" y="4191000"/>
            <a:ext cx="3342640" cy="716280"/>
          </a:xfrm>
        </p:spPr>
        <p:txBody>
          <a:bodyPr/>
          <a:lstStyle/>
          <a:p>
            <a:r>
              <a:rPr lang="en-GB" dirty="0"/>
              <a:t>Ticket Slicing</a:t>
            </a:r>
          </a:p>
        </p:txBody>
      </p:sp>
    </p:spTree>
    <p:extLst>
      <p:ext uri="{BB962C8B-B14F-4D97-AF65-F5344CB8AC3E}">
        <p14:creationId xmlns:p14="http://schemas.microsoft.com/office/powerpoint/2010/main" val="1708699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4CA61-3D45-56B4-C82E-2466DF126995}"/>
              </a:ext>
            </a:extLst>
          </p:cNvPr>
          <p:cNvSpPr>
            <a:spLocks noGrp="1"/>
          </p:cNvSpPr>
          <p:nvPr>
            <p:ph type="title"/>
          </p:nvPr>
        </p:nvSpPr>
        <p:spPr/>
        <p:txBody>
          <a:bodyPr/>
          <a:lstStyle/>
          <a:p>
            <a:r>
              <a:rPr lang="en-GB" dirty="0"/>
              <a:t>Final Feature Sets</a:t>
            </a:r>
          </a:p>
        </p:txBody>
      </p:sp>
      <p:sp>
        <p:nvSpPr>
          <p:cNvPr id="3" name="Content Placeholder 2">
            <a:extLst>
              <a:ext uri="{FF2B5EF4-FFF2-40B4-BE49-F238E27FC236}">
                <a16:creationId xmlns:a16="http://schemas.microsoft.com/office/drawing/2014/main" id="{F62D7BC8-ED42-BE2D-8D73-26902BCF8FF3}"/>
              </a:ext>
            </a:extLst>
          </p:cNvPr>
          <p:cNvSpPr>
            <a:spLocks noGrp="1"/>
          </p:cNvSpPr>
          <p:nvPr>
            <p:ph idx="1"/>
          </p:nvPr>
        </p:nvSpPr>
        <p:spPr/>
        <p:txBody>
          <a:bodyPr/>
          <a:lstStyle/>
          <a:p>
            <a:pPr marL="0" indent="0">
              <a:buNone/>
            </a:pPr>
            <a:r>
              <a:rPr lang="en-GB" dirty="0"/>
              <a:t>The above diagram was put into Jira tickets and after some conversations and moving around four feature sets were outlined to meet the MVP.</a:t>
            </a:r>
          </a:p>
          <a:p>
            <a:pPr marL="457200" indent="-457200">
              <a:buFont typeface="+mj-lt"/>
              <a:buAutoNum type="arabicPeriod"/>
            </a:pPr>
            <a:r>
              <a:rPr lang="en-GB" dirty="0"/>
              <a:t>Create infrastructure needed to handle notifications</a:t>
            </a:r>
          </a:p>
          <a:p>
            <a:pPr marL="457200" indent="-457200">
              <a:buFont typeface="+mj-lt"/>
              <a:buAutoNum type="arabicPeriod"/>
            </a:pPr>
            <a:r>
              <a:rPr lang="en-GB" dirty="0"/>
              <a:t>Handle notifications for schedules (updates/deletes)</a:t>
            </a:r>
          </a:p>
          <a:p>
            <a:pPr marL="457200" indent="-457200">
              <a:buFont typeface="+mj-lt"/>
              <a:buAutoNum type="arabicPeriod"/>
            </a:pPr>
            <a:r>
              <a:rPr lang="en-GB" dirty="0"/>
              <a:t>Handle notifications for catalogue (updates)</a:t>
            </a:r>
          </a:p>
          <a:p>
            <a:pPr marL="457200" indent="-457200">
              <a:buFont typeface="+mj-lt"/>
              <a:buAutoNum type="arabicPeriod"/>
            </a:pPr>
            <a:r>
              <a:rPr lang="en-GB" dirty="0"/>
              <a:t>Integration/comparison tests, documentation and switchover to new system</a:t>
            </a:r>
          </a:p>
        </p:txBody>
      </p:sp>
    </p:spTree>
    <p:extLst>
      <p:ext uri="{BB962C8B-B14F-4D97-AF65-F5344CB8AC3E}">
        <p14:creationId xmlns:p14="http://schemas.microsoft.com/office/powerpoint/2010/main" val="3264098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80FD-2839-6C88-70A3-7235BF1B07D8}"/>
              </a:ext>
            </a:extLst>
          </p:cNvPr>
          <p:cNvSpPr>
            <a:spLocks noGrp="1"/>
          </p:cNvSpPr>
          <p:nvPr>
            <p:ph type="title"/>
          </p:nvPr>
        </p:nvSpPr>
        <p:spPr/>
        <p:txBody>
          <a:bodyPr/>
          <a:lstStyle/>
          <a:p>
            <a:r>
              <a:rPr lang="en-GB" dirty="0"/>
              <a:t>Ticket Slicing /Feature Sets (Challenges)</a:t>
            </a:r>
          </a:p>
        </p:txBody>
      </p:sp>
      <p:sp>
        <p:nvSpPr>
          <p:cNvPr id="3" name="Content Placeholder 2">
            <a:extLst>
              <a:ext uri="{FF2B5EF4-FFF2-40B4-BE49-F238E27FC236}">
                <a16:creationId xmlns:a16="http://schemas.microsoft.com/office/drawing/2014/main" id="{81E5E5C2-D63B-0560-165E-1ABD1323C63A}"/>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17304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F0B3-BF50-922B-0B8F-F0EFE25A81F1}"/>
              </a:ext>
            </a:extLst>
          </p:cNvPr>
          <p:cNvSpPr>
            <a:spLocks noGrp="1"/>
          </p:cNvSpPr>
          <p:nvPr>
            <p:ph type="title"/>
          </p:nvPr>
        </p:nvSpPr>
        <p:spPr/>
        <p:txBody>
          <a:bodyPr/>
          <a:lstStyle/>
          <a:p>
            <a:r>
              <a:rPr lang="en-GB" dirty="0"/>
              <a:t>Notification Lambda</a:t>
            </a:r>
          </a:p>
        </p:txBody>
      </p:sp>
      <p:sp>
        <p:nvSpPr>
          <p:cNvPr id="3" name="Content Placeholder 2">
            <a:extLst>
              <a:ext uri="{FF2B5EF4-FFF2-40B4-BE49-F238E27FC236}">
                <a16:creationId xmlns:a16="http://schemas.microsoft.com/office/drawing/2014/main" id="{3DBA372A-FFAD-9822-C07C-BBE0179098B2}"/>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954987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2A1C-DCF3-9A38-7184-8D1CD40325FA}"/>
              </a:ext>
            </a:extLst>
          </p:cNvPr>
          <p:cNvSpPr>
            <a:spLocks noGrp="1"/>
          </p:cNvSpPr>
          <p:nvPr>
            <p:ph type="title"/>
          </p:nvPr>
        </p:nvSpPr>
        <p:spPr/>
        <p:txBody>
          <a:bodyPr/>
          <a:lstStyle/>
          <a:p>
            <a:r>
              <a:rPr lang="en-GB" dirty="0"/>
              <a:t>Notification Lambda (Challenges)</a:t>
            </a:r>
          </a:p>
        </p:txBody>
      </p:sp>
      <p:sp>
        <p:nvSpPr>
          <p:cNvPr id="3" name="Content Placeholder 2">
            <a:extLst>
              <a:ext uri="{FF2B5EF4-FFF2-40B4-BE49-F238E27FC236}">
                <a16:creationId xmlns:a16="http://schemas.microsoft.com/office/drawing/2014/main" id="{E8DF1366-5827-495B-B68F-8958F6076F1B}"/>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546260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35A97-F68A-0A91-1087-66F012B46544}"/>
              </a:ext>
            </a:extLst>
          </p:cNvPr>
          <p:cNvSpPr>
            <a:spLocks noGrp="1"/>
          </p:cNvSpPr>
          <p:nvPr>
            <p:ph type="title"/>
          </p:nvPr>
        </p:nvSpPr>
        <p:spPr>
          <a:xfrm>
            <a:off x="881744" y="631372"/>
            <a:ext cx="3135086" cy="5606142"/>
          </a:xfrm>
        </p:spPr>
        <p:txBody>
          <a:bodyPr>
            <a:normAutofit/>
          </a:bodyPr>
          <a:lstStyle/>
          <a:p>
            <a:r>
              <a:rPr lang="en-GB" dirty="0"/>
              <a:t>Garbage Collector Lambda</a:t>
            </a:r>
          </a:p>
        </p:txBody>
      </p:sp>
      <p:sp>
        <p:nvSpPr>
          <p:cNvPr id="12" name="Rectangle 11">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9" name="Content Placeholder 8">
            <a:extLst>
              <a:ext uri="{FF2B5EF4-FFF2-40B4-BE49-F238E27FC236}">
                <a16:creationId xmlns:a16="http://schemas.microsoft.com/office/drawing/2014/main" id="{5D647041-283D-19D4-B015-5C6FA178D82C}"/>
              </a:ext>
            </a:extLst>
          </p:cNvPr>
          <p:cNvSpPr>
            <a:spLocks noGrp="1"/>
          </p:cNvSpPr>
          <p:nvPr>
            <p:ph idx="1"/>
          </p:nvPr>
        </p:nvSpPr>
        <p:spPr>
          <a:xfrm>
            <a:off x="4741595" y="631371"/>
            <a:ext cx="6797262" cy="3744685"/>
          </a:xfrm>
        </p:spPr>
        <p:txBody>
          <a:bodyPr>
            <a:normAutofit/>
          </a:bodyPr>
          <a:lstStyle/>
          <a:p>
            <a:r>
              <a:rPr lang="en-US" dirty="0"/>
              <a:t>A lambda was created and scheduled to run at 3am everyday to clear up any orphaned series and brands in the schedules store.</a:t>
            </a:r>
          </a:p>
          <a:p>
            <a:r>
              <a:rPr lang="en-US" dirty="0"/>
              <a:t>A series or brand was determined orphaned if it had no episodes within its tree.</a:t>
            </a:r>
          </a:p>
          <a:p>
            <a:r>
              <a:rPr lang="en-US" dirty="0"/>
              <a:t>Doing this once a day removes a lot of processing, code complexity and Redis gets from the schedule generator and system.</a:t>
            </a:r>
          </a:p>
        </p:txBody>
      </p:sp>
      <p:pic>
        <p:nvPicPr>
          <p:cNvPr id="5" name="Content Placeholder 4" descr="A graphic of a logo&#10;&#10;Description automatically generated with medium confidence">
            <a:extLst>
              <a:ext uri="{FF2B5EF4-FFF2-40B4-BE49-F238E27FC236}">
                <a16:creationId xmlns:a16="http://schemas.microsoft.com/office/drawing/2014/main" id="{B976D2CA-0E48-1CD5-6DB0-E8B48BC826C3}"/>
              </a:ext>
            </a:extLst>
          </p:cNvPr>
          <p:cNvPicPr>
            <a:picLocks noChangeAspect="1"/>
          </p:cNvPicPr>
          <p:nvPr/>
        </p:nvPicPr>
        <p:blipFill>
          <a:blip r:embed="rId2"/>
          <a:stretch>
            <a:fillRect/>
          </a:stretch>
        </p:blipFill>
        <p:spPr>
          <a:xfrm>
            <a:off x="4741595" y="4697152"/>
            <a:ext cx="6797262" cy="1393439"/>
          </a:xfrm>
          <a:prstGeom prst="rect">
            <a:avLst/>
          </a:prstGeom>
        </p:spPr>
      </p:pic>
    </p:spTree>
    <p:extLst>
      <p:ext uri="{BB962C8B-B14F-4D97-AF65-F5344CB8AC3E}">
        <p14:creationId xmlns:p14="http://schemas.microsoft.com/office/powerpoint/2010/main" val="903781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E8475-2EA2-7FA6-F852-EF9912C9F147}"/>
              </a:ext>
            </a:extLst>
          </p:cNvPr>
          <p:cNvSpPr>
            <a:spLocks noGrp="1"/>
          </p:cNvSpPr>
          <p:nvPr>
            <p:ph type="title"/>
          </p:nvPr>
        </p:nvSpPr>
        <p:spPr>
          <a:xfrm>
            <a:off x="881744" y="631372"/>
            <a:ext cx="3135086" cy="5606142"/>
          </a:xfrm>
        </p:spPr>
        <p:txBody>
          <a:bodyPr>
            <a:normAutofit/>
          </a:bodyPr>
          <a:lstStyle/>
          <a:p>
            <a:r>
              <a:rPr lang="en-GB" dirty="0"/>
              <a:t>Without a garbage collector</a:t>
            </a:r>
          </a:p>
        </p:txBody>
      </p:sp>
      <p:sp>
        <p:nvSpPr>
          <p:cNvPr id="16" name="Rectangle 15">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7" name="Content Placeholder 8">
            <a:extLst>
              <a:ext uri="{FF2B5EF4-FFF2-40B4-BE49-F238E27FC236}">
                <a16:creationId xmlns:a16="http://schemas.microsoft.com/office/drawing/2014/main" id="{C03478A7-28C5-B426-AA55-79407BC59799}"/>
              </a:ext>
            </a:extLst>
          </p:cNvPr>
          <p:cNvSpPr>
            <a:spLocks noGrp="1"/>
          </p:cNvSpPr>
          <p:nvPr>
            <p:ph idx="1"/>
          </p:nvPr>
        </p:nvSpPr>
        <p:spPr>
          <a:xfrm>
            <a:off x="4741595" y="631371"/>
            <a:ext cx="6797262" cy="3744685"/>
          </a:xfrm>
        </p:spPr>
        <p:txBody>
          <a:bodyPr>
            <a:normAutofit/>
          </a:bodyPr>
          <a:lstStyle/>
          <a:p>
            <a:r>
              <a:rPr lang="en-US" dirty="0"/>
              <a:t>If schedule 1 is removed, episode 1 will also be removed as it’s no longer referenced by any other schedules.</a:t>
            </a:r>
          </a:p>
          <a:p>
            <a:r>
              <a:rPr lang="en-US" dirty="0"/>
              <a:t>Because the episode is removed, we now need to check the whole tree, to see if the episodes parents (Series 1 and Brand) can also be removed.</a:t>
            </a:r>
          </a:p>
          <a:p>
            <a:r>
              <a:rPr lang="en-US" dirty="0"/>
              <a:t>Due to the bottom-up nature of referencing </a:t>
            </a:r>
            <a:br>
              <a:rPr lang="en-US" dirty="0"/>
            </a:br>
            <a:r>
              <a:rPr lang="en-US" dirty="0"/>
              <a:t>(episode → series → brand) all data must be retrieved from Redis to see if anything is still linked to any of the objects.</a:t>
            </a:r>
          </a:p>
        </p:txBody>
      </p:sp>
      <p:pic>
        <p:nvPicPr>
          <p:cNvPr id="5" name="Content Placeholder 4" descr="A diagram of a television show&#10;&#10;Description automatically generated">
            <a:extLst>
              <a:ext uri="{FF2B5EF4-FFF2-40B4-BE49-F238E27FC236}">
                <a16:creationId xmlns:a16="http://schemas.microsoft.com/office/drawing/2014/main" id="{97093A14-CB39-8810-B5EF-78932A477B53}"/>
              </a:ext>
            </a:extLst>
          </p:cNvPr>
          <p:cNvPicPr>
            <a:picLocks noChangeAspect="1"/>
          </p:cNvPicPr>
          <p:nvPr/>
        </p:nvPicPr>
        <p:blipFill>
          <a:blip r:embed="rId2"/>
          <a:stretch>
            <a:fillRect/>
          </a:stretch>
        </p:blipFill>
        <p:spPr>
          <a:xfrm>
            <a:off x="5153881" y="4550229"/>
            <a:ext cx="5972690" cy="1687285"/>
          </a:xfrm>
          <a:prstGeom prst="rect">
            <a:avLst/>
          </a:prstGeom>
        </p:spPr>
      </p:pic>
    </p:spTree>
    <p:extLst>
      <p:ext uri="{BB962C8B-B14F-4D97-AF65-F5344CB8AC3E}">
        <p14:creationId xmlns:p14="http://schemas.microsoft.com/office/powerpoint/2010/main" val="368569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6C81EF-F331-4268-B176-CF84B677314C}"/>
              </a:ext>
            </a:extLst>
          </p:cNvPr>
          <p:cNvSpPr>
            <a:spLocks noGrp="1"/>
          </p:cNvSpPr>
          <p:nvPr>
            <p:ph type="title"/>
          </p:nvPr>
        </p:nvSpPr>
        <p:spPr>
          <a:xfrm>
            <a:off x="5100824" y="685800"/>
            <a:ext cx="6176776" cy="1485900"/>
          </a:xfrm>
        </p:spPr>
        <p:txBody>
          <a:bodyPr>
            <a:normAutofit/>
          </a:bodyPr>
          <a:lstStyle/>
          <a:p>
            <a:r>
              <a:rPr lang="en-GB" dirty="0"/>
              <a:t>Coldstart Lambda</a:t>
            </a:r>
          </a:p>
        </p:txBody>
      </p:sp>
      <p:pic>
        <p:nvPicPr>
          <p:cNvPr id="5" name="Picture 4" descr="A diagram of a work flow&#10;&#10;Description automatically generated">
            <a:extLst>
              <a:ext uri="{FF2B5EF4-FFF2-40B4-BE49-F238E27FC236}">
                <a16:creationId xmlns:a16="http://schemas.microsoft.com/office/drawing/2014/main" id="{446633A5-51EC-FC58-9279-8BBBB528B17C}"/>
              </a:ext>
            </a:extLst>
          </p:cNvPr>
          <p:cNvPicPr>
            <a:picLocks noChangeAspect="1"/>
          </p:cNvPicPr>
          <p:nvPr/>
        </p:nvPicPr>
        <p:blipFill rotWithShape="1">
          <a:blip r:embed="rId2"/>
          <a:srcRect l="7435" r="9202"/>
          <a:stretch/>
        </p:blipFill>
        <p:spPr>
          <a:xfrm>
            <a:off x="-1" y="10"/>
            <a:ext cx="4373546" cy="6857990"/>
          </a:xfrm>
          <a:prstGeom prst="rect">
            <a:avLst/>
          </a:prstGeom>
        </p:spPr>
      </p:pic>
      <p:sp>
        <p:nvSpPr>
          <p:cNvPr id="12" name="Rectangle 11">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25205F2A-683C-A9AD-923D-51902341AB91}"/>
              </a:ext>
            </a:extLst>
          </p:cNvPr>
          <p:cNvSpPr>
            <a:spLocks noGrp="1"/>
          </p:cNvSpPr>
          <p:nvPr>
            <p:ph idx="1"/>
          </p:nvPr>
        </p:nvSpPr>
        <p:spPr>
          <a:xfrm>
            <a:off x="5100824" y="1605861"/>
            <a:ext cx="6176776" cy="3581400"/>
          </a:xfrm>
        </p:spPr>
        <p:txBody>
          <a:bodyPr>
            <a:normAutofit/>
          </a:bodyPr>
          <a:lstStyle/>
          <a:p>
            <a:pPr marL="0" indent="0">
              <a:buNone/>
            </a:pPr>
            <a:r>
              <a:rPr lang="en-GB" dirty="0"/>
              <a:t>We are moving our main functionality to an event-based system. However, being able to refresh all data when needed is an important feature to have, data can get to an unfixable state.</a:t>
            </a:r>
          </a:p>
          <a:p>
            <a:pPr marL="0" indent="0">
              <a:buNone/>
            </a:pPr>
            <a:endParaRPr lang="en-GB" dirty="0"/>
          </a:p>
          <a:p>
            <a:pPr marL="0" indent="0">
              <a:buNone/>
            </a:pPr>
            <a:r>
              <a:rPr lang="en-GB" dirty="0"/>
              <a:t>The initial design was to build off the current static generation. Temporarily pausing notification processing whilst items in the schedule store were refreshed.</a:t>
            </a:r>
          </a:p>
        </p:txBody>
      </p:sp>
      <p:pic>
        <p:nvPicPr>
          <p:cNvPr id="7" name="Picture 6" descr="A drawing of a number&#10;&#10;Description automatically generated with medium confidence">
            <a:extLst>
              <a:ext uri="{FF2B5EF4-FFF2-40B4-BE49-F238E27FC236}">
                <a16:creationId xmlns:a16="http://schemas.microsoft.com/office/drawing/2014/main" id="{B4A3C8C8-2C9F-E97A-7C18-950B03C94A14}"/>
              </a:ext>
            </a:extLst>
          </p:cNvPr>
          <p:cNvPicPr>
            <a:picLocks noChangeAspect="1"/>
          </p:cNvPicPr>
          <p:nvPr/>
        </p:nvPicPr>
        <p:blipFill>
          <a:blip r:embed="rId3"/>
          <a:stretch>
            <a:fillRect/>
          </a:stretch>
        </p:blipFill>
        <p:spPr>
          <a:xfrm>
            <a:off x="6096000" y="4686301"/>
            <a:ext cx="3910666" cy="1741316"/>
          </a:xfrm>
          <a:prstGeom prst="rect">
            <a:avLst/>
          </a:prstGeom>
        </p:spPr>
      </p:pic>
    </p:spTree>
    <p:extLst>
      <p:ext uri="{BB962C8B-B14F-4D97-AF65-F5344CB8AC3E}">
        <p14:creationId xmlns:p14="http://schemas.microsoft.com/office/powerpoint/2010/main" val="2614845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C81EF-F331-4268-B176-CF84B677314C}"/>
              </a:ext>
            </a:extLst>
          </p:cNvPr>
          <p:cNvSpPr>
            <a:spLocks noGrp="1"/>
          </p:cNvSpPr>
          <p:nvPr>
            <p:ph type="title"/>
          </p:nvPr>
        </p:nvSpPr>
        <p:spPr/>
        <p:txBody>
          <a:bodyPr/>
          <a:lstStyle/>
          <a:p>
            <a:r>
              <a:rPr lang="en-GB" dirty="0"/>
              <a:t>Coldstart Lambda (Challenges)</a:t>
            </a:r>
          </a:p>
        </p:txBody>
      </p:sp>
      <p:sp>
        <p:nvSpPr>
          <p:cNvPr id="3" name="Content Placeholder 2">
            <a:extLst>
              <a:ext uri="{FF2B5EF4-FFF2-40B4-BE49-F238E27FC236}">
                <a16:creationId xmlns:a16="http://schemas.microsoft.com/office/drawing/2014/main" id="{25205F2A-683C-A9AD-923D-51902341AB91}"/>
              </a:ext>
            </a:extLst>
          </p:cNvPr>
          <p:cNvSpPr>
            <a:spLocks noGrp="1"/>
          </p:cNvSpPr>
          <p:nvPr>
            <p:ph idx="1"/>
          </p:nvPr>
        </p:nvSpPr>
        <p:spPr/>
        <p:txBody>
          <a:bodyPr/>
          <a:lstStyle/>
          <a:p>
            <a:r>
              <a:rPr lang="en-GB" dirty="0"/>
              <a:t>This design became complex due to the different types of data being stored in the schedule Redis (both catalogue and schedule data). </a:t>
            </a:r>
          </a:p>
          <a:p>
            <a:r>
              <a:rPr lang="en-GB" dirty="0"/>
              <a:t>This was primarily due to the refresh of episodes and managing the list of associated schedules that episode was linked to.</a:t>
            </a:r>
          </a:p>
          <a:p>
            <a:r>
              <a:rPr lang="en-GB" dirty="0"/>
              <a:t>This challenge came up later in development, so a total system re-design was out of the question.</a:t>
            </a:r>
          </a:p>
        </p:txBody>
      </p:sp>
    </p:spTree>
    <p:extLst>
      <p:ext uri="{BB962C8B-B14F-4D97-AF65-F5344CB8AC3E}">
        <p14:creationId xmlns:p14="http://schemas.microsoft.com/office/powerpoint/2010/main" val="847852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98939-5E1D-D55E-F8B9-B5AB5228039A}"/>
              </a:ext>
            </a:extLst>
          </p:cNvPr>
          <p:cNvSpPr>
            <a:spLocks noGrp="1"/>
          </p:cNvSpPr>
          <p:nvPr>
            <p:ph type="title"/>
          </p:nvPr>
        </p:nvSpPr>
        <p:spPr>
          <a:xfrm>
            <a:off x="8471424" y="1110882"/>
            <a:ext cx="3053039" cy="1060817"/>
          </a:xfrm>
        </p:spPr>
        <p:txBody>
          <a:bodyPr anchor="b">
            <a:normAutofit/>
          </a:bodyPr>
          <a:lstStyle/>
          <a:p>
            <a:r>
              <a:rPr lang="en-GB" sz="2800"/>
              <a:t>Coldstart Lambda (Solution)</a:t>
            </a:r>
          </a:p>
        </p:txBody>
      </p:sp>
      <p:pic>
        <p:nvPicPr>
          <p:cNvPr id="7" name="Picture 6" descr="A diagram of a schedule&#10;&#10;Description automatically generated">
            <a:extLst>
              <a:ext uri="{FF2B5EF4-FFF2-40B4-BE49-F238E27FC236}">
                <a16:creationId xmlns:a16="http://schemas.microsoft.com/office/drawing/2014/main" id="{4B8C2279-A226-E9EE-F027-15BCCDA95417}"/>
              </a:ext>
            </a:extLst>
          </p:cNvPr>
          <p:cNvPicPr>
            <a:picLocks noChangeAspect="1"/>
          </p:cNvPicPr>
          <p:nvPr/>
        </p:nvPicPr>
        <p:blipFill>
          <a:blip r:embed="rId2"/>
          <a:stretch>
            <a:fillRect/>
          </a:stretch>
        </p:blipFill>
        <p:spPr>
          <a:xfrm>
            <a:off x="634275" y="1678029"/>
            <a:ext cx="6900380" cy="3501941"/>
          </a:xfrm>
          <a:prstGeom prst="rect">
            <a:avLst/>
          </a:prstGeom>
        </p:spPr>
      </p:pic>
      <p:sp>
        <p:nvSpPr>
          <p:cNvPr id="9" name="Content Placeholder 8">
            <a:extLst>
              <a:ext uri="{FF2B5EF4-FFF2-40B4-BE49-F238E27FC236}">
                <a16:creationId xmlns:a16="http://schemas.microsoft.com/office/drawing/2014/main" id="{77381F12-41FE-E739-1BBD-FE7D4E4502AC}"/>
              </a:ext>
            </a:extLst>
          </p:cNvPr>
          <p:cNvSpPr>
            <a:spLocks noGrp="1"/>
          </p:cNvSpPr>
          <p:nvPr>
            <p:ph idx="1"/>
          </p:nvPr>
        </p:nvSpPr>
        <p:spPr>
          <a:xfrm>
            <a:off x="8471423" y="2286000"/>
            <a:ext cx="3053039" cy="3931920"/>
          </a:xfrm>
        </p:spPr>
        <p:txBody>
          <a:bodyPr>
            <a:normAutofit/>
          </a:bodyPr>
          <a:lstStyle/>
          <a:p>
            <a:r>
              <a:rPr lang="en-US" sz="1600" dirty="0"/>
              <a:t>A new solution was devised to re-use the notification lambdas functionality.</a:t>
            </a:r>
          </a:p>
          <a:p>
            <a:r>
              <a:rPr lang="en-US" sz="1600" dirty="0"/>
              <a:t>On coldstart notifications for all schedules would be re-queued for the notification lambda to process.</a:t>
            </a:r>
          </a:p>
          <a:p>
            <a:r>
              <a:rPr lang="en-US" sz="1600" dirty="0"/>
              <a:t>If the schedule is not in the source store but is in the external store, a delete notification is sent.</a:t>
            </a:r>
          </a:p>
          <a:p>
            <a:r>
              <a:rPr lang="en-US" sz="1600" dirty="0"/>
              <a:t>An update notification is sent for every schedule in the source store.</a:t>
            </a:r>
          </a:p>
          <a:p>
            <a:endParaRPr lang="en-US" sz="1600" dirty="0"/>
          </a:p>
        </p:txBody>
      </p:sp>
      <p:sp>
        <p:nvSpPr>
          <p:cNvPr id="21"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3138983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C93E-8B1A-1FDA-9F3D-24128A98EC86}"/>
              </a:ext>
            </a:extLst>
          </p:cNvPr>
          <p:cNvSpPr>
            <a:spLocks noGrp="1"/>
          </p:cNvSpPr>
          <p:nvPr>
            <p:ph type="title"/>
          </p:nvPr>
        </p:nvSpPr>
        <p:spPr/>
        <p:txBody>
          <a:bodyPr/>
          <a:lstStyle/>
          <a:p>
            <a:r>
              <a:rPr lang="en-US" dirty="0"/>
              <a:t>About the BBC</a:t>
            </a:r>
          </a:p>
        </p:txBody>
      </p:sp>
      <p:sp>
        <p:nvSpPr>
          <p:cNvPr id="3" name="Content Placeholder 2">
            <a:extLst>
              <a:ext uri="{FF2B5EF4-FFF2-40B4-BE49-F238E27FC236}">
                <a16:creationId xmlns:a16="http://schemas.microsoft.com/office/drawing/2014/main" id="{F885D134-4A52-90C4-24B7-2E637FEB325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5406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7978-91CA-EF7C-7074-6FFC58928BB4}"/>
              </a:ext>
            </a:extLst>
          </p:cNvPr>
          <p:cNvSpPr>
            <a:spLocks noGrp="1"/>
          </p:cNvSpPr>
          <p:nvPr>
            <p:ph type="title"/>
          </p:nvPr>
        </p:nvSpPr>
        <p:spPr/>
        <p:txBody>
          <a:bodyPr/>
          <a:lstStyle/>
          <a:p>
            <a:r>
              <a:rPr lang="en-GB" dirty="0"/>
              <a:t>Integration and Comparison Tests</a:t>
            </a:r>
          </a:p>
        </p:txBody>
      </p:sp>
      <p:sp>
        <p:nvSpPr>
          <p:cNvPr id="3" name="Content Placeholder 2">
            <a:extLst>
              <a:ext uri="{FF2B5EF4-FFF2-40B4-BE49-F238E27FC236}">
                <a16:creationId xmlns:a16="http://schemas.microsoft.com/office/drawing/2014/main" id="{5BC5447C-F8B8-891B-B8AD-3B889DFD97C6}"/>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402856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74A79-C8F2-6A56-0258-94BE30119880}"/>
              </a:ext>
            </a:extLst>
          </p:cNvPr>
          <p:cNvSpPr>
            <a:spLocks noGrp="1"/>
          </p:cNvSpPr>
          <p:nvPr>
            <p:ph type="title"/>
          </p:nvPr>
        </p:nvSpPr>
        <p:spPr/>
        <p:txBody>
          <a:bodyPr/>
          <a:lstStyle/>
          <a:p>
            <a:r>
              <a:rPr lang="en-GB" dirty="0"/>
              <a:t>Future Work </a:t>
            </a:r>
            <a:br>
              <a:rPr lang="en-GB" dirty="0"/>
            </a:br>
            <a:r>
              <a:rPr lang="en-GB" dirty="0"/>
              <a:t>(Garbage Collector Consolidation)</a:t>
            </a:r>
          </a:p>
        </p:txBody>
      </p:sp>
      <p:sp>
        <p:nvSpPr>
          <p:cNvPr id="3" name="Content Placeholder 2">
            <a:extLst>
              <a:ext uri="{FF2B5EF4-FFF2-40B4-BE49-F238E27FC236}">
                <a16:creationId xmlns:a16="http://schemas.microsoft.com/office/drawing/2014/main" id="{639206CE-824F-F7D5-5728-FF0753C20F78}"/>
              </a:ext>
            </a:extLst>
          </p:cNvPr>
          <p:cNvSpPr>
            <a:spLocks noGrp="1"/>
          </p:cNvSpPr>
          <p:nvPr>
            <p:ph idx="1"/>
          </p:nvPr>
        </p:nvSpPr>
        <p:spPr/>
        <p:txBody>
          <a:bodyPr/>
          <a:lstStyle/>
          <a:p>
            <a:r>
              <a:rPr lang="en-GB" dirty="0"/>
              <a:t>The current system breaks the principle of separation of concern (SoC).</a:t>
            </a:r>
          </a:p>
          <a:p>
            <a:r>
              <a:rPr lang="en-GB" dirty="0"/>
              <a:t>Schedule generator should be concerned with the deletion of schedules and not the deleting of episodes.</a:t>
            </a:r>
          </a:p>
          <a:p>
            <a:r>
              <a:rPr lang="en-GB" dirty="0"/>
              <a:t>This would also make the schedule generator less complex.</a:t>
            </a:r>
          </a:p>
          <a:p>
            <a:r>
              <a:rPr lang="en-GB" dirty="0"/>
              <a:t>Deleting the episode straight away instead of through the garbage collector has no negative impact on partners, or the output of the system.</a:t>
            </a:r>
          </a:p>
        </p:txBody>
      </p:sp>
    </p:spTree>
    <p:extLst>
      <p:ext uri="{BB962C8B-B14F-4D97-AF65-F5344CB8AC3E}">
        <p14:creationId xmlns:p14="http://schemas.microsoft.com/office/powerpoint/2010/main" val="2671641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2B8D8-03D9-9D85-3184-121BE1D46248}"/>
              </a:ext>
            </a:extLst>
          </p:cNvPr>
          <p:cNvSpPr>
            <a:spLocks noGrp="1"/>
          </p:cNvSpPr>
          <p:nvPr>
            <p:ph type="title"/>
          </p:nvPr>
        </p:nvSpPr>
        <p:spPr/>
        <p:txBody>
          <a:bodyPr/>
          <a:lstStyle/>
          <a:p>
            <a:r>
              <a:rPr lang="en-GB" dirty="0"/>
              <a:t>Future Work</a:t>
            </a:r>
            <a:br>
              <a:rPr lang="en-GB" dirty="0"/>
            </a:br>
            <a:r>
              <a:rPr lang="en-GB" dirty="0"/>
              <a:t>(Allow Parallelisation of Notifications)</a:t>
            </a:r>
          </a:p>
        </p:txBody>
      </p:sp>
      <p:sp>
        <p:nvSpPr>
          <p:cNvPr id="3" name="Content Placeholder 2">
            <a:extLst>
              <a:ext uri="{FF2B5EF4-FFF2-40B4-BE49-F238E27FC236}">
                <a16:creationId xmlns:a16="http://schemas.microsoft.com/office/drawing/2014/main" id="{DB2E5A51-0049-AC4B-61B5-EB8AD4C29570}"/>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428661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83F6A-8F49-8D78-D078-C17E5B7A0C13}"/>
              </a:ext>
            </a:extLst>
          </p:cNvPr>
          <p:cNvSpPr>
            <a:spLocks noGrp="1"/>
          </p:cNvSpPr>
          <p:nvPr>
            <p:ph type="title"/>
          </p:nvPr>
        </p:nvSpPr>
        <p:spPr/>
        <p:txBody>
          <a:bodyPr/>
          <a:lstStyle/>
          <a:p>
            <a:r>
              <a:rPr lang="en-GB" dirty="0"/>
              <a:t>Future Work</a:t>
            </a:r>
            <a:br>
              <a:rPr lang="en-GB" dirty="0"/>
            </a:br>
            <a:r>
              <a:rPr lang="en-GB" dirty="0"/>
              <a:t>(Changesets/Notifications to Partners)</a:t>
            </a:r>
          </a:p>
        </p:txBody>
      </p:sp>
      <p:sp>
        <p:nvSpPr>
          <p:cNvPr id="3" name="Content Placeholder 2">
            <a:extLst>
              <a:ext uri="{FF2B5EF4-FFF2-40B4-BE49-F238E27FC236}">
                <a16:creationId xmlns:a16="http://schemas.microsoft.com/office/drawing/2014/main" id="{CDD885D2-9DC8-C823-E5E1-19D8E567EEB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614072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E74A4-75AE-9A55-B25C-E041F0FAA03F}"/>
              </a:ext>
            </a:extLst>
          </p:cNvPr>
          <p:cNvSpPr>
            <a:spLocks noGrp="1"/>
          </p:cNvSpPr>
          <p:nvPr>
            <p:ph type="title"/>
          </p:nvPr>
        </p:nvSpPr>
        <p:spPr>
          <a:xfrm>
            <a:off x="1600199" y="1943100"/>
            <a:ext cx="5127172" cy="1485900"/>
          </a:xfrm>
        </p:spPr>
        <p:txBody>
          <a:bodyPr>
            <a:normAutofit/>
          </a:bodyPr>
          <a:lstStyle/>
          <a:p>
            <a:r>
              <a:rPr lang="en-GB" dirty="0"/>
              <a:t>Place in the organisation</a:t>
            </a:r>
          </a:p>
        </p:txBody>
      </p:sp>
      <p:sp>
        <p:nvSpPr>
          <p:cNvPr id="12" name="Rectangle 11">
            <a:extLst>
              <a:ext uri="{FF2B5EF4-FFF2-40B4-BE49-F238E27FC236}">
                <a16:creationId xmlns:a16="http://schemas.microsoft.com/office/drawing/2014/main" id="{A67E2D8A-19BE-48A0-889C-CCAC02348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5" name="Content Placeholder 4" descr="A diagram of a company&#10;&#10;Description automatically generated">
            <a:extLst>
              <a:ext uri="{FF2B5EF4-FFF2-40B4-BE49-F238E27FC236}">
                <a16:creationId xmlns:a16="http://schemas.microsoft.com/office/drawing/2014/main" id="{3A33D899-3200-E756-34F4-BD2B5BD24DF4}"/>
              </a:ext>
            </a:extLst>
          </p:cNvPr>
          <p:cNvPicPr>
            <a:picLocks noChangeAspect="1"/>
          </p:cNvPicPr>
          <p:nvPr/>
        </p:nvPicPr>
        <p:blipFill>
          <a:blip r:embed="rId2"/>
          <a:stretch>
            <a:fillRect/>
          </a:stretch>
        </p:blipFill>
        <p:spPr>
          <a:xfrm>
            <a:off x="8086357" y="1454667"/>
            <a:ext cx="2810243" cy="3460232"/>
          </a:xfrm>
          <a:prstGeom prst="rect">
            <a:avLst/>
          </a:prstGeom>
        </p:spPr>
      </p:pic>
      <p:sp>
        <p:nvSpPr>
          <p:cNvPr id="9" name="Content Placeholder 8">
            <a:extLst>
              <a:ext uri="{FF2B5EF4-FFF2-40B4-BE49-F238E27FC236}">
                <a16:creationId xmlns:a16="http://schemas.microsoft.com/office/drawing/2014/main" id="{8F55AE25-CE26-90BA-62A9-7F1CF5762CE2}"/>
              </a:ext>
            </a:extLst>
          </p:cNvPr>
          <p:cNvSpPr>
            <a:spLocks noGrp="1"/>
          </p:cNvSpPr>
          <p:nvPr>
            <p:ph idx="1"/>
          </p:nvPr>
        </p:nvSpPr>
        <p:spPr>
          <a:xfrm>
            <a:off x="1600199" y="3543300"/>
            <a:ext cx="5127172" cy="1143000"/>
          </a:xfrm>
        </p:spPr>
        <p:txBody>
          <a:bodyPr>
            <a:normAutofit/>
          </a:bodyPr>
          <a:lstStyle/>
          <a:p>
            <a:pPr marL="0" indent="0">
              <a:buNone/>
            </a:pPr>
            <a:r>
              <a:rPr lang="en-US" dirty="0"/>
              <a:t>I am part of team SpaceChimp which is part of the partnerships group, which itself is part of the overall product group. </a:t>
            </a:r>
          </a:p>
        </p:txBody>
      </p:sp>
    </p:spTree>
    <p:extLst>
      <p:ext uri="{BB962C8B-B14F-4D97-AF65-F5344CB8AC3E}">
        <p14:creationId xmlns:p14="http://schemas.microsoft.com/office/powerpoint/2010/main" val="3328330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F98C7-29BF-0C40-EC61-B54994D13478}"/>
              </a:ext>
            </a:extLst>
          </p:cNvPr>
          <p:cNvSpPr>
            <a:spLocks noGrp="1"/>
          </p:cNvSpPr>
          <p:nvPr>
            <p:ph type="title"/>
          </p:nvPr>
        </p:nvSpPr>
        <p:spPr/>
        <p:txBody>
          <a:bodyPr/>
          <a:lstStyle/>
          <a:p>
            <a:r>
              <a:rPr lang="en-GB" dirty="0"/>
              <a:t>What we do as a team?</a:t>
            </a:r>
          </a:p>
        </p:txBody>
      </p:sp>
      <p:sp>
        <p:nvSpPr>
          <p:cNvPr id="3" name="Content Placeholder 2">
            <a:extLst>
              <a:ext uri="{FF2B5EF4-FFF2-40B4-BE49-F238E27FC236}">
                <a16:creationId xmlns:a16="http://schemas.microsoft.com/office/drawing/2014/main" id="{AA2328B8-551B-40B6-2218-3BF70B79D3DB}"/>
              </a:ext>
            </a:extLst>
          </p:cNvPr>
          <p:cNvSpPr>
            <a:spLocks noGrp="1"/>
          </p:cNvSpPr>
          <p:nvPr>
            <p:ph idx="1"/>
          </p:nvPr>
        </p:nvSpPr>
        <p:spPr/>
        <p:txBody>
          <a:bodyPr>
            <a:normAutofit fontScale="92500" lnSpcReduction="10000"/>
          </a:bodyPr>
          <a:lstStyle/>
          <a:p>
            <a:pPr marL="0" indent="0">
              <a:buNone/>
            </a:pPr>
            <a:r>
              <a:rPr lang="en-GB" dirty="0"/>
              <a:t>We provide APIs, of which we also generate the data, for off-product (non-iPlayer) related partners.</a:t>
            </a:r>
          </a:p>
          <a:p>
            <a:r>
              <a:rPr lang="en-GB" dirty="0"/>
              <a:t>Catalogue pipeline (Contains episode, series and brands)</a:t>
            </a:r>
          </a:p>
          <a:p>
            <a:pPr lvl="1"/>
            <a:r>
              <a:rPr lang="en-GB" dirty="0"/>
              <a:t>Different timescales/horizons, 0-day, 8-day and unfiltered.</a:t>
            </a:r>
          </a:p>
          <a:p>
            <a:r>
              <a:rPr lang="en-GB" dirty="0"/>
              <a:t>Schedule pipeline (Contains schedules)</a:t>
            </a:r>
          </a:p>
          <a:p>
            <a:pPr lvl="1"/>
            <a:r>
              <a:rPr lang="en-GB" dirty="0"/>
              <a:t>1 schedule, per day, per service.</a:t>
            </a:r>
          </a:p>
          <a:p>
            <a:pPr lvl="1"/>
            <a:r>
              <a:rPr lang="en-GB" dirty="0"/>
              <a:t>Each schedule contains a list of broadcasts.</a:t>
            </a:r>
          </a:p>
          <a:p>
            <a:pPr lvl="1"/>
            <a:r>
              <a:rPr lang="en-GB" dirty="0"/>
              <a:t>Each broadcast has titling, programme description and viewer discretion warnings for said broadcast/programme of which it relies on the catalogue pipelines data.</a:t>
            </a:r>
          </a:p>
          <a:p>
            <a:r>
              <a:rPr lang="en-GB" dirty="0"/>
              <a:t>VSK Alexa functionality</a:t>
            </a:r>
          </a:p>
        </p:txBody>
      </p:sp>
    </p:spTree>
    <p:extLst>
      <p:ext uri="{BB962C8B-B14F-4D97-AF65-F5344CB8AC3E}">
        <p14:creationId xmlns:p14="http://schemas.microsoft.com/office/powerpoint/2010/main" val="1212792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62"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63"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65" name="Rectangle 64">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Content Placeholder 24" descr="A diagram of a brand&#10;&#10;Description automatically generated">
            <a:extLst>
              <a:ext uri="{FF2B5EF4-FFF2-40B4-BE49-F238E27FC236}">
                <a16:creationId xmlns:a16="http://schemas.microsoft.com/office/drawing/2014/main" id="{DA94E18C-0E73-DCE0-2A33-783E056DDF90}"/>
              </a:ext>
            </a:extLst>
          </p:cNvPr>
          <p:cNvPicPr>
            <a:picLocks noGrp="1" noChangeAspect="1"/>
          </p:cNvPicPr>
          <p:nvPr>
            <p:ph idx="1"/>
          </p:nvPr>
        </p:nvPicPr>
        <p:blipFill>
          <a:blip r:embed="rId2"/>
          <a:stretch>
            <a:fillRect/>
          </a:stretch>
        </p:blipFill>
        <p:spPr>
          <a:xfrm>
            <a:off x="634275" y="1678029"/>
            <a:ext cx="6900380" cy="3501941"/>
          </a:xfrm>
          <a:prstGeom prst="rect">
            <a:avLst/>
          </a:prstGeom>
        </p:spPr>
      </p:pic>
      <p:sp>
        <p:nvSpPr>
          <p:cNvPr id="67"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
        <p:nvSpPr>
          <p:cNvPr id="2" name="Title 1">
            <a:extLst>
              <a:ext uri="{FF2B5EF4-FFF2-40B4-BE49-F238E27FC236}">
                <a16:creationId xmlns:a16="http://schemas.microsoft.com/office/drawing/2014/main" id="{894C9DD0-1EF9-F691-614C-C2E2BF53DE31}"/>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cap="all"/>
              <a:t>How the data links together?</a:t>
            </a:r>
          </a:p>
        </p:txBody>
      </p:sp>
    </p:spTree>
    <p:extLst>
      <p:ext uri="{BB962C8B-B14F-4D97-AF65-F5344CB8AC3E}">
        <p14:creationId xmlns:p14="http://schemas.microsoft.com/office/powerpoint/2010/main" val="270058158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FDA01-DE34-32D0-98C7-F60174D139FD}"/>
              </a:ext>
            </a:extLst>
          </p:cNvPr>
          <p:cNvSpPr>
            <a:spLocks noGrp="1"/>
          </p:cNvSpPr>
          <p:nvPr>
            <p:ph type="title"/>
          </p:nvPr>
        </p:nvSpPr>
        <p:spPr/>
        <p:txBody>
          <a:bodyPr/>
          <a:lstStyle/>
          <a:p>
            <a:r>
              <a:rPr lang="en-GB" dirty="0"/>
              <a:t>Starting architecture</a:t>
            </a:r>
          </a:p>
        </p:txBody>
      </p:sp>
      <p:pic>
        <p:nvPicPr>
          <p:cNvPr id="5" name="Content Placeholder 4" descr="A diagram of a company&#10;&#10;Description automatically generated">
            <a:extLst>
              <a:ext uri="{FF2B5EF4-FFF2-40B4-BE49-F238E27FC236}">
                <a16:creationId xmlns:a16="http://schemas.microsoft.com/office/drawing/2014/main" id="{7E9EE593-E1B3-8373-6A7D-A734A9CA2D52}"/>
              </a:ext>
            </a:extLst>
          </p:cNvPr>
          <p:cNvPicPr>
            <a:picLocks noGrp="1" noChangeAspect="1"/>
          </p:cNvPicPr>
          <p:nvPr>
            <p:ph idx="1"/>
          </p:nvPr>
        </p:nvPicPr>
        <p:blipFill>
          <a:blip r:embed="rId2"/>
          <a:stretch>
            <a:fillRect/>
          </a:stretch>
        </p:blipFill>
        <p:spPr>
          <a:xfrm>
            <a:off x="1717651" y="1741714"/>
            <a:ext cx="8932166" cy="4615785"/>
          </a:xfrm>
        </p:spPr>
      </p:pic>
    </p:spTree>
    <p:extLst>
      <p:ext uri="{BB962C8B-B14F-4D97-AF65-F5344CB8AC3E}">
        <p14:creationId xmlns:p14="http://schemas.microsoft.com/office/powerpoint/2010/main" val="2110649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DC0CD8-2BEE-6631-F3CA-715281944980}"/>
              </a:ext>
            </a:extLst>
          </p:cNvPr>
          <p:cNvSpPr>
            <a:spLocks noGrp="1"/>
          </p:cNvSpPr>
          <p:nvPr>
            <p:ph type="title"/>
          </p:nvPr>
        </p:nvSpPr>
        <p:spPr>
          <a:xfrm>
            <a:off x="8471424" y="1110882"/>
            <a:ext cx="3053039" cy="1060817"/>
          </a:xfrm>
        </p:spPr>
        <p:txBody>
          <a:bodyPr anchor="b">
            <a:normAutofit/>
          </a:bodyPr>
          <a:lstStyle/>
          <a:p>
            <a:r>
              <a:rPr lang="en-GB" sz="2800" dirty="0"/>
              <a:t>Old functionality</a:t>
            </a:r>
          </a:p>
        </p:txBody>
      </p:sp>
      <p:pic>
        <p:nvPicPr>
          <p:cNvPr id="5" name="Content Placeholder 4" descr="A diagram of a process flow&#10;&#10;Description automatically generated">
            <a:extLst>
              <a:ext uri="{FF2B5EF4-FFF2-40B4-BE49-F238E27FC236}">
                <a16:creationId xmlns:a16="http://schemas.microsoft.com/office/drawing/2014/main" id="{E9F56261-D193-63F9-58A4-4ABD0F9C045B}"/>
              </a:ext>
            </a:extLst>
          </p:cNvPr>
          <p:cNvPicPr>
            <a:picLocks noChangeAspect="1"/>
          </p:cNvPicPr>
          <p:nvPr/>
        </p:nvPicPr>
        <p:blipFill>
          <a:blip r:embed="rId2"/>
          <a:stretch>
            <a:fillRect/>
          </a:stretch>
        </p:blipFill>
        <p:spPr>
          <a:xfrm>
            <a:off x="1093666" y="640080"/>
            <a:ext cx="5981598" cy="5577840"/>
          </a:xfrm>
          <a:prstGeom prst="rect">
            <a:avLst/>
          </a:prstGeom>
        </p:spPr>
      </p:pic>
      <p:sp>
        <p:nvSpPr>
          <p:cNvPr id="9" name="Content Placeholder 8">
            <a:extLst>
              <a:ext uri="{FF2B5EF4-FFF2-40B4-BE49-F238E27FC236}">
                <a16:creationId xmlns:a16="http://schemas.microsoft.com/office/drawing/2014/main" id="{C5FC4AAE-5A18-85D8-4EA9-1048CDAF9845}"/>
              </a:ext>
            </a:extLst>
          </p:cNvPr>
          <p:cNvSpPr>
            <a:spLocks noGrp="1"/>
          </p:cNvSpPr>
          <p:nvPr>
            <p:ph idx="1"/>
          </p:nvPr>
        </p:nvSpPr>
        <p:spPr>
          <a:xfrm>
            <a:off x="8471423" y="2286000"/>
            <a:ext cx="3053039" cy="3931920"/>
          </a:xfrm>
        </p:spPr>
        <p:txBody>
          <a:bodyPr>
            <a:normAutofit/>
          </a:bodyPr>
          <a:lstStyle/>
          <a:p>
            <a:pPr marL="0" indent="0">
              <a:buNone/>
            </a:pPr>
            <a:r>
              <a:rPr lang="en-US" sz="1600" dirty="0"/>
              <a:t>Data is fetched from an internal model and transformed into its external format every 15 minutes.</a:t>
            </a:r>
          </a:p>
          <a:p>
            <a:pPr marL="0" indent="0">
              <a:buNone/>
            </a:pPr>
            <a:endParaRPr lang="en-US" sz="1600" dirty="0"/>
          </a:p>
          <a:p>
            <a:pPr marL="0" indent="0">
              <a:buNone/>
            </a:pPr>
            <a:r>
              <a:rPr lang="en-US" sz="1600" dirty="0"/>
              <a:t>This transformed data includes the schedule itself as well as the service (e.g., BBC1) that the schedule is for.</a:t>
            </a: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3477402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970F-36D7-ED7B-6DE1-650647E46D39}"/>
              </a:ext>
            </a:extLst>
          </p:cNvPr>
          <p:cNvSpPr>
            <a:spLocks noGrp="1"/>
          </p:cNvSpPr>
          <p:nvPr>
            <p:ph type="title"/>
          </p:nvPr>
        </p:nvSpPr>
        <p:spPr>
          <a:xfrm>
            <a:off x="1371600" y="685800"/>
            <a:ext cx="9601200" cy="1485900"/>
          </a:xfrm>
        </p:spPr>
        <p:txBody>
          <a:bodyPr>
            <a:normAutofit/>
          </a:bodyPr>
          <a:lstStyle/>
          <a:p>
            <a:r>
              <a:rPr lang="en-GB" dirty="0"/>
              <a:t>Project Goals</a:t>
            </a:r>
          </a:p>
        </p:txBody>
      </p:sp>
      <p:graphicFrame>
        <p:nvGraphicFramePr>
          <p:cNvPr id="7" name="Content Placeholder 2">
            <a:extLst>
              <a:ext uri="{FF2B5EF4-FFF2-40B4-BE49-F238E27FC236}">
                <a16:creationId xmlns:a16="http://schemas.microsoft.com/office/drawing/2014/main" id="{77A5F558-6791-911F-5597-99F454FA3918}"/>
              </a:ext>
            </a:extLst>
          </p:cNvPr>
          <p:cNvGraphicFramePr>
            <a:graphicFrameLocks noGrp="1"/>
          </p:cNvGraphicFramePr>
          <p:nvPr>
            <p:ph idx="1"/>
            <p:extLst>
              <p:ext uri="{D42A27DB-BD31-4B8C-83A1-F6EECF244321}">
                <p14:modId xmlns:p14="http://schemas.microsoft.com/office/powerpoint/2010/main" val="1407855921"/>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881564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218</TotalTime>
  <Words>1175</Words>
  <Application>Microsoft Macintosh PowerPoint</Application>
  <PresentationFormat>Widescreen</PresentationFormat>
  <Paragraphs>94</Paragraphs>
  <Slides>33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Franklin Gothic Book</vt:lpstr>
      <vt:lpstr>Menlo</vt:lpstr>
      <vt:lpstr>Crop</vt:lpstr>
      <vt:lpstr>Oliver Bowker DC4400 Viva</vt:lpstr>
      <vt:lpstr>About Me</vt:lpstr>
      <vt:lpstr>About the BBC</vt:lpstr>
      <vt:lpstr>Place in the organisation</vt:lpstr>
      <vt:lpstr>What we do as a team?</vt:lpstr>
      <vt:lpstr>How the data links together?</vt:lpstr>
      <vt:lpstr>Starting architecture</vt:lpstr>
      <vt:lpstr>Old functionality</vt:lpstr>
      <vt:lpstr>Project Goals</vt:lpstr>
      <vt:lpstr>Initial Design</vt:lpstr>
      <vt:lpstr>Handling titling changes</vt:lpstr>
      <vt:lpstr>Initial Architectural Decision</vt:lpstr>
      <vt:lpstr>Initial Algorithm: Schedule Update Notifications</vt:lpstr>
      <vt:lpstr>Initial Algorithm: Schedule Delete Notifications</vt:lpstr>
      <vt:lpstr>Initial Algorithm: Catalogue Notifications</vt:lpstr>
      <vt:lpstr>Constraints</vt:lpstr>
      <vt:lpstr>Software Spike (Changes)</vt:lpstr>
      <vt:lpstr>Software Spike (Issues)</vt:lpstr>
      <vt:lpstr>PowerPoint Presentation</vt:lpstr>
      <vt:lpstr>Ticket Slicing</vt:lpstr>
      <vt:lpstr>Final Feature Sets</vt:lpstr>
      <vt:lpstr>Ticket Slicing /Feature Sets (Challenges)</vt:lpstr>
      <vt:lpstr>Notification Lambda</vt:lpstr>
      <vt:lpstr>Notification Lambda (Challenges)</vt:lpstr>
      <vt:lpstr>Garbage Collector Lambda</vt:lpstr>
      <vt:lpstr>Without a garbage collector</vt:lpstr>
      <vt:lpstr>Coldstart Lambda</vt:lpstr>
      <vt:lpstr>Coldstart Lambda (Challenges)</vt:lpstr>
      <vt:lpstr>Coldstart Lambda (Solution)</vt:lpstr>
      <vt:lpstr>Integration and Comparison Tests</vt:lpstr>
      <vt:lpstr>Future Work  (Garbage Collector Consolidation)</vt:lpstr>
      <vt:lpstr>Future Work (Allow Parallelisation of Notifications)</vt:lpstr>
      <vt:lpstr>Future Work (Changesets/Notifications to Partners)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Oliver Bowker DC4400 Viva</dc:title>
  <dc:creator>Oliver Bowker</dc:creator>
  <cp:lastModifiedBy>Oliver Bowker</cp:lastModifiedBy>
  <cp:revision>39</cp:revision>
  <dcterms:created xsi:type="dcterms:W3CDTF">2024-02-27T15:52:44Z</dcterms:created>
  <dcterms:modified xsi:type="dcterms:W3CDTF">2024-02-28T11:42:33Z</dcterms:modified>
</cp:coreProperties>
</file>